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5" r:id="rId4"/>
    <p:sldId id="265" r:id="rId5"/>
    <p:sldId id="266" r:id="rId6"/>
    <p:sldId id="267" r:id="rId7"/>
    <p:sldId id="268" r:id="rId8"/>
    <p:sldId id="272" r:id="rId9"/>
    <p:sldId id="269" r:id="rId10"/>
    <p:sldId id="277" r:id="rId11"/>
    <p:sldId id="276" r:id="rId12"/>
    <p:sldId id="270" r:id="rId13"/>
    <p:sldId id="271" r:id="rId14"/>
  </p:sldIdLst>
  <p:sldSz cx="9144000" cy="5715000" type="screen16x10"/>
  <p:notesSz cx="9144000" cy="5715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97C8"/>
    <a:srgbClr val="247674"/>
    <a:srgbClr val="4CA697"/>
    <a:srgbClr val="2E645B"/>
    <a:srgbClr val="165A7C"/>
    <a:srgbClr val="005696"/>
    <a:srgbClr val="002B4C"/>
    <a:srgbClr val="78BFE9"/>
    <a:srgbClr val="75B4C7"/>
    <a:srgbClr val="60A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4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8577E-DB04-4D4A-BCB5-ABE28B3CEA9F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714375"/>
            <a:ext cx="3086100" cy="1928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751138"/>
            <a:ext cx="7315200" cy="2249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5429250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5429250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3B5B8-E760-4817-81CA-C1125A461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611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3B5B8-E760-4817-81CA-C1125A461AE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030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3B5B8-E760-4817-81CA-C1125A461AE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604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3B5B8-E760-4817-81CA-C1125A461AE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829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3B5B8-E760-4817-81CA-C1125A461AE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216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3B5B8-E760-4817-81CA-C1125A461AE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336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3B5B8-E760-4817-81CA-C1125A461AE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639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3B5B8-E760-4817-81CA-C1125A461AE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282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slide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0;p2"/>
          <p:cNvSpPr txBox="1">
            <a:spLocks noGrp="1"/>
          </p:cNvSpPr>
          <p:nvPr>
            <p:ph type="ctrTitle"/>
          </p:nvPr>
        </p:nvSpPr>
        <p:spPr bwMode="auto">
          <a:xfrm>
            <a:off x="311708" y="827306"/>
            <a:ext cx="8520600" cy="228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1;p2"/>
          <p:cNvSpPr txBox="1">
            <a:spLocks noGrp="1"/>
          </p:cNvSpPr>
          <p:nvPr>
            <p:ph type="subTitle" idx="1"/>
          </p:nvPr>
        </p:nvSpPr>
        <p:spPr bwMode="auto">
          <a:xfrm>
            <a:off x="311700" y="3149028"/>
            <a:ext cx="8520600" cy="8807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2;p2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two columns" type="twoColTx" userDrawn="1">
  <p:cSld name="TITLE_AND_TWO_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1;p5"/>
          <p:cNvSpPr txBox="1">
            <a:spLocks noGrp="1"/>
          </p:cNvSpPr>
          <p:nvPr>
            <p:ph type="title"/>
          </p:nvPr>
        </p:nvSpPr>
        <p:spPr bwMode="auto"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22;p5"/>
          <p:cNvSpPr txBox="1">
            <a:spLocks noGrp="1"/>
          </p:cNvSpPr>
          <p:nvPr>
            <p:ph type="body" idx="1"/>
          </p:nvPr>
        </p:nvSpPr>
        <p:spPr bwMode="auto">
          <a:xfrm>
            <a:off x="311700" y="1280528"/>
            <a:ext cx="39999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3;p5"/>
          <p:cNvSpPr txBox="1">
            <a:spLocks noGrp="1"/>
          </p:cNvSpPr>
          <p:nvPr>
            <p:ph type="body" idx="2"/>
          </p:nvPr>
        </p:nvSpPr>
        <p:spPr bwMode="auto">
          <a:xfrm>
            <a:off x="4832399" y="1280528"/>
            <a:ext cx="39999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24;p5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only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6;p6"/>
          <p:cNvSpPr txBox="1">
            <a:spLocks noGrp="1"/>
          </p:cNvSpPr>
          <p:nvPr>
            <p:ph type="title"/>
          </p:nvPr>
        </p:nvSpPr>
        <p:spPr bwMode="auto"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27;p6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One column text" userDrawn="1">
  <p:cSld name="ONE_COLUM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9;p7"/>
          <p:cNvSpPr txBox="1">
            <a:spLocks noGrp="1"/>
          </p:cNvSpPr>
          <p:nvPr>
            <p:ph type="title"/>
          </p:nvPr>
        </p:nvSpPr>
        <p:spPr bwMode="auto">
          <a:xfrm>
            <a:off x="311700" y="617332"/>
            <a:ext cx="2808000" cy="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30;p7"/>
          <p:cNvSpPr txBox="1">
            <a:spLocks noGrp="1"/>
          </p:cNvSpPr>
          <p:nvPr>
            <p:ph type="body" idx="1"/>
          </p:nvPr>
        </p:nvSpPr>
        <p:spPr bwMode="auto">
          <a:xfrm>
            <a:off x="311700" y="1544000"/>
            <a:ext cx="2808000" cy="35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31;p7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Main point" userDrawn="1">
  <p:cSld name="MAIN_POI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3;p8"/>
          <p:cNvSpPr txBox="1">
            <a:spLocks noGrp="1"/>
          </p:cNvSpPr>
          <p:nvPr>
            <p:ph type="title"/>
          </p:nvPr>
        </p:nvSpPr>
        <p:spPr bwMode="auto">
          <a:xfrm>
            <a:off x="490250" y="500167"/>
            <a:ext cx="6367800" cy="45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34;p8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ection title and description" userDrawn="1">
  <p:cSld name="SECTION_TITLE_AND_DESCRI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6;p9"/>
          <p:cNvSpPr/>
          <p:nvPr/>
        </p:nvSpPr>
        <p:spPr bwMode="auto">
          <a:xfrm>
            <a:off x="4572000" y="-139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5" name="Google Shape;37;p9"/>
          <p:cNvSpPr txBox="1">
            <a:spLocks noGrp="1"/>
          </p:cNvSpPr>
          <p:nvPr>
            <p:ph type="title"/>
          </p:nvPr>
        </p:nvSpPr>
        <p:spPr bwMode="auto">
          <a:xfrm>
            <a:off x="265500" y="1370194"/>
            <a:ext cx="4045199" cy="16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38;p9"/>
          <p:cNvSpPr txBox="1">
            <a:spLocks noGrp="1"/>
          </p:cNvSpPr>
          <p:nvPr>
            <p:ph type="subTitle" idx="1"/>
          </p:nvPr>
        </p:nvSpPr>
        <p:spPr bwMode="auto">
          <a:xfrm>
            <a:off x="265500" y="3114528"/>
            <a:ext cx="4045199" cy="13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39;p9"/>
          <p:cNvSpPr txBox="1">
            <a:spLocks noGrp="1"/>
          </p:cNvSpPr>
          <p:nvPr>
            <p:ph type="body" idx="2"/>
          </p:nvPr>
        </p:nvSpPr>
        <p:spPr bwMode="auto">
          <a:xfrm>
            <a:off x="4939500" y="804528"/>
            <a:ext cx="3837000" cy="41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40;p9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aption" userDrawn="1">
  <p:cSld name="CAPTION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2;p10"/>
          <p:cNvSpPr txBox="1">
            <a:spLocks noGrp="1"/>
          </p:cNvSpPr>
          <p:nvPr>
            <p:ph type="body" idx="1"/>
          </p:nvPr>
        </p:nvSpPr>
        <p:spPr bwMode="auto">
          <a:xfrm>
            <a:off x="311700" y="4700639"/>
            <a:ext cx="5998800" cy="6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43;p10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ig number" userDrawn="1">
  <p:cSld name="BIG_NUMB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5;p11"/>
          <p:cNvSpPr txBox="1">
            <a:spLocks noGrp="1"/>
          </p:cNvSpPr>
          <p:nvPr>
            <p:ph type="title" hasCustomPrompt="1"/>
          </p:nvPr>
        </p:nvSpPr>
        <p:spPr bwMode="auto">
          <a:xfrm>
            <a:off x="311700" y="1229027"/>
            <a:ext cx="8520600" cy="21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pPr>
              <a:defRPr/>
            </a:pPr>
            <a:r>
              <a:rPr/>
              <a:t>xx%</a:t>
            </a:r>
          </a:p>
        </p:txBody>
      </p:sp>
      <p:sp>
        <p:nvSpPr>
          <p:cNvPr id="5" name="Google Shape;46;p11"/>
          <p:cNvSpPr txBox="1">
            <a:spLocks noGrp="1"/>
          </p:cNvSpPr>
          <p:nvPr>
            <p:ph type="body" idx="1"/>
          </p:nvPr>
        </p:nvSpPr>
        <p:spPr bwMode="auto">
          <a:xfrm>
            <a:off x="311700" y="3502472"/>
            <a:ext cx="8520600" cy="14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47;p11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9;p12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54;p13"/>
          <p:cNvPicPr/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9000"/>
                    </a14:imgEffect>
                  </a14:imgLayer>
                </a14:imgProps>
              </a:ext>
            </a:extLst>
          </a:blip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0">
                <a:srgbClr val="78BFE9"/>
              </a:gs>
              <a:gs pos="55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pic>
      <p:pic>
        <p:nvPicPr>
          <p:cNvPr id="5" name="Google Shape;55;p13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456125" y="451375"/>
            <a:ext cx="2804149" cy="6102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6;p13"/>
          <p:cNvSpPr txBox="1"/>
          <p:nvPr/>
        </p:nvSpPr>
        <p:spPr bwMode="auto">
          <a:xfrm>
            <a:off x="456125" y="1633364"/>
            <a:ext cx="8426400" cy="22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b="1" dirty="0">
                <a:solidFill>
                  <a:srgbClr val="FFFFFF"/>
                </a:solidFill>
                <a:latin typeface="Roboto"/>
                <a:ea typeface="Roboto"/>
                <a:cs typeface="Roboto"/>
              </a:rPr>
              <a:t>Неинвазивное пренатальное</a:t>
            </a:r>
            <a:endParaRPr sz="3600" dirty="0"/>
          </a:p>
          <a:p>
            <a:pPr marL="0" lv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b="1" dirty="0">
                <a:solidFill>
                  <a:srgbClr val="FFFFFF"/>
                </a:solidFill>
                <a:latin typeface="Roboto"/>
                <a:ea typeface="Roboto"/>
                <a:cs typeface="Roboto"/>
              </a:rPr>
              <a:t>тестирование (НИПТ)</a:t>
            </a:r>
            <a:endParaRPr sz="3600" b="1" dirty="0">
              <a:solidFill>
                <a:srgbClr val="FFFFFF"/>
              </a:solidFill>
              <a:latin typeface="Roboto"/>
              <a:ea typeface="Roboto"/>
              <a:cs typeface="Roboto"/>
            </a:endParaRPr>
          </a:p>
          <a:p>
            <a:pPr marL="0" lv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3600" b="1" dirty="0">
                <a:solidFill>
                  <a:srgbClr val="FFFFFF"/>
                </a:solidFill>
                <a:latin typeface="Roboto"/>
                <a:ea typeface="Roboto"/>
                <a:cs typeface="Roboto"/>
              </a:rPr>
              <a:t>в Медикал </a:t>
            </a:r>
            <a:r>
              <a:rPr lang="ru" sz="36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</a:rPr>
              <a:t>Геномикс</a:t>
            </a:r>
          </a:p>
          <a:p>
            <a:pPr marL="0" lv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" sz="3600" b="1" dirty="0">
              <a:solidFill>
                <a:srgbClr val="FFFFFF"/>
              </a:solidFill>
              <a:latin typeface="Roboto"/>
            </a:endParaRPr>
          </a:p>
          <a:p>
            <a:pPr marL="0" lv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Roboto"/>
              </a:rPr>
              <a:t>MGiEASY (</a:t>
            </a:r>
            <a:r>
              <a:rPr lang="ru-RU" sz="2800" b="1" dirty="0" smtClean="0">
                <a:solidFill>
                  <a:srgbClr val="FFFFFF"/>
                </a:solidFill>
                <a:latin typeface="Roboto"/>
              </a:rPr>
              <a:t>Россия)</a:t>
            </a:r>
            <a:endParaRPr sz="2800" dirty="0"/>
          </a:p>
          <a:p>
            <a:pPr marL="0" lv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" sz="3000" b="1" dirty="0">
              <a:solidFill>
                <a:srgbClr val="FFFFFF"/>
              </a:solidFill>
              <a:latin typeface="Roboto"/>
              <a:ea typeface="Roboto"/>
              <a:cs typeface="Roboto"/>
            </a:endParaRPr>
          </a:p>
          <a:p>
            <a:pPr marL="0" lv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500" dirty="0">
              <a:solidFill>
                <a:srgbClr val="FFFFFF"/>
              </a:solidFill>
              <a:latin typeface="Roboto Light"/>
              <a:ea typeface="Roboto Light"/>
              <a:cs typeface="Roboto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61;p14"/>
          <p:cNvPicPr/>
          <p:nvPr/>
        </p:nvPicPr>
        <p:blipFill rotWithShape="1">
          <a:blip r:embed="rId3">
            <a:alphaModFix/>
          </a:blip>
          <a:srcRect l="14125" t="-773" r="11848" b="1721"/>
          <a:stretch/>
        </p:blipFill>
        <p:spPr bwMode="auto">
          <a:xfrm>
            <a:off x="2220868" y="-29317"/>
            <a:ext cx="6923132" cy="5744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4;p14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456903" y="451378"/>
            <a:ext cx="1406400" cy="3040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67;p14"/>
          <p:cNvSpPr txBox="1"/>
          <p:nvPr/>
        </p:nvSpPr>
        <p:spPr bwMode="auto">
          <a:xfrm>
            <a:off x="456900" y="1982532"/>
            <a:ext cx="185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>
              <a:solidFill>
                <a:srgbClr val="84BCDD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0" name="Google Shape;68;p14"/>
          <p:cNvSpPr txBox="1"/>
          <p:nvPr/>
        </p:nvSpPr>
        <p:spPr bwMode="auto">
          <a:xfrm>
            <a:off x="456900" y="3006479"/>
            <a:ext cx="185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>
              <a:solidFill>
                <a:srgbClr val="84BCDD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1" name="Google Shape;69;p14"/>
          <p:cNvSpPr txBox="1"/>
          <p:nvPr/>
        </p:nvSpPr>
        <p:spPr bwMode="auto">
          <a:xfrm>
            <a:off x="462062" y="3859950"/>
            <a:ext cx="185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>
              <a:solidFill>
                <a:srgbClr val="84BCDD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2" name="TextBox 5"/>
          <p:cNvSpPr txBox="1"/>
          <p:nvPr/>
        </p:nvSpPr>
        <p:spPr bwMode="auto">
          <a:xfrm>
            <a:off x="483923" y="1505663"/>
            <a:ext cx="79164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5997C8"/>
                </a:solidFill>
                <a:latin typeface="Bliss Pro"/>
              </a:rPr>
              <a:t>плацентарный </a:t>
            </a:r>
            <a:r>
              <a:rPr lang="ru-RU" dirty="0">
                <a:solidFill>
                  <a:srgbClr val="5997C8"/>
                </a:solidFill>
                <a:latin typeface="Bliss Pro"/>
              </a:rPr>
              <a:t>хромосомный </a:t>
            </a:r>
            <a:r>
              <a:rPr lang="ru-RU" dirty="0" err="1">
                <a:solidFill>
                  <a:srgbClr val="5997C8"/>
                </a:solidFill>
                <a:latin typeface="Bliss Pro"/>
              </a:rPr>
              <a:t>мозаицизм</a:t>
            </a:r>
            <a:r>
              <a:rPr lang="ru-RU" dirty="0">
                <a:solidFill>
                  <a:srgbClr val="5997C8"/>
                </a:solidFill>
                <a:latin typeface="Bliss Pro"/>
              </a:rPr>
              <a:t>, </a:t>
            </a:r>
            <a:r>
              <a:rPr lang="ru-RU" dirty="0" smtClean="0">
                <a:solidFill>
                  <a:srgbClr val="5997C8"/>
                </a:solidFill>
                <a:latin typeface="Bliss Pro"/>
              </a:rPr>
              <a:t>который:</a:t>
            </a:r>
            <a:r>
              <a:rPr lang="ru-RU" dirty="0">
                <a:solidFill>
                  <a:srgbClr val="5997C8"/>
                </a:solidFill>
                <a:latin typeface="Bliss Pro"/>
              </a:rPr>
              <a:t/>
            </a:r>
            <a:br>
              <a:rPr lang="ru-RU" dirty="0">
                <a:solidFill>
                  <a:srgbClr val="5997C8"/>
                </a:solidFill>
                <a:latin typeface="Bliss Pro"/>
              </a:rPr>
            </a:br>
            <a:r>
              <a:rPr lang="ru-RU" dirty="0" smtClean="0">
                <a:solidFill>
                  <a:srgbClr val="5997C8"/>
                </a:solidFill>
                <a:latin typeface="Bliss Pro"/>
              </a:rPr>
              <a:t>- </a:t>
            </a:r>
            <a:r>
              <a:rPr lang="ru-RU" dirty="0">
                <a:solidFill>
                  <a:srgbClr val="5997C8"/>
                </a:solidFill>
                <a:latin typeface="Bliss Pro"/>
              </a:rPr>
              <a:t>не зависит от возраста</a:t>
            </a:r>
            <a:br>
              <a:rPr lang="ru-RU" dirty="0">
                <a:solidFill>
                  <a:srgbClr val="5997C8"/>
                </a:solidFill>
                <a:latin typeface="Bliss Pro"/>
              </a:rPr>
            </a:br>
            <a:r>
              <a:rPr lang="ru-RU" dirty="0">
                <a:solidFill>
                  <a:srgbClr val="5997C8"/>
                </a:solidFill>
                <a:latin typeface="Bliss Pro"/>
              </a:rPr>
              <a:t>- может приводить отклонениям по биохимическим маркерам в I триместре и к повышенному риску частых хромосомных аномалий</a:t>
            </a:r>
            <a:br>
              <a:rPr lang="ru-RU" dirty="0">
                <a:solidFill>
                  <a:srgbClr val="5997C8"/>
                </a:solidFill>
                <a:latin typeface="Bliss Pro"/>
              </a:rPr>
            </a:br>
            <a:r>
              <a:rPr lang="ru-RU" dirty="0">
                <a:solidFill>
                  <a:srgbClr val="5997C8"/>
                </a:solidFill>
                <a:latin typeface="Bliss Pro"/>
              </a:rPr>
              <a:t>- по данным литературы при выявлении </a:t>
            </a:r>
            <a:r>
              <a:rPr lang="ru-RU" dirty="0" err="1">
                <a:solidFill>
                  <a:srgbClr val="5997C8"/>
                </a:solidFill>
                <a:latin typeface="Bliss Pro"/>
              </a:rPr>
              <a:t>мозаицизма</a:t>
            </a:r>
            <a:r>
              <a:rPr lang="ru-RU" dirty="0">
                <a:solidFill>
                  <a:srgbClr val="5997C8"/>
                </a:solidFill>
                <a:latin typeface="Bliss Pro"/>
              </a:rPr>
              <a:t> в плаценте у плода </a:t>
            </a:r>
            <a:r>
              <a:rPr lang="ru-RU" dirty="0" err="1">
                <a:solidFill>
                  <a:srgbClr val="5997C8"/>
                </a:solidFill>
                <a:latin typeface="Bliss Pro"/>
              </a:rPr>
              <a:t>мозаицизм</a:t>
            </a:r>
            <a:r>
              <a:rPr lang="ru-RU" dirty="0">
                <a:solidFill>
                  <a:srgbClr val="5997C8"/>
                </a:solidFill>
                <a:latin typeface="Bliss Pro"/>
              </a:rPr>
              <a:t> выявлялся в 30-40% случаев</a:t>
            </a:r>
            <a:br>
              <a:rPr lang="ru-RU" dirty="0">
                <a:solidFill>
                  <a:srgbClr val="5997C8"/>
                </a:solidFill>
                <a:latin typeface="Bliss Pro"/>
              </a:rPr>
            </a:br>
            <a:r>
              <a:rPr lang="ru-RU" dirty="0">
                <a:solidFill>
                  <a:srgbClr val="5997C8"/>
                </a:solidFill>
                <a:latin typeface="Bliss Pro"/>
              </a:rPr>
              <a:t>- может приводить к ФПН (задержка роста плода, преждевременные роды, остановка в развитии беременности)</a:t>
            </a:r>
            <a:br>
              <a:rPr lang="ru-RU" dirty="0">
                <a:solidFill>
                  <a:srgbClr val="5997C8"/>
                </a:solidFill>
                <a:latin typeface="Bliss Pro"/>
              </a:rPr>
            </a:br>
            <a:r>
              <a:rPr lang="ru-RU" dirty="0" smtClean="0">
                <a:solidFill>
                  <a:srgbClr val="5997C8"/>
                </a:solidFill>
                <a:latin typeface="Bliss Pro"/>
              </a:rPr>
              <a:t>- </a:t>
            </a:r>
            <a:r>
              <a:rPr lang="ru-RU" dirty="0">
                <a:solidFill>
                  <a:srgbClr val="5997C8"/>
                </a:solidFill>
                <a:latin typeface="Bliss Pro"/>
              </a:rPr>
              <a:t>у плода </a:t>
            </a:r>
            <a:r>
              <a:rPr lang="ru-RU" dirty="0" err="1">
                <a:solidFill>
                  <a:srgbClr val="5997C8"/>
                </a:solidFill>
                <a:latin typeface="Bliss Pro"/>
              </a:rPr>
              <a:t>мозаицизм</a:t>
            </a:r>
            <a:r>
              <a:rPr lang="ru-RU" dirty="0">
                <a:solidFill>
                  <a:srgbClr val="5997C8"/>
                </a:solidFill>
                <a:latin typeface="Bliss Pro"/>
              </a:rPr>
              <a:t> может проявляться пороками развития или быть бессимптомным с последующим рождением больного ребенка</a:t>
            </a:r>
            <a:br>
              <a:rPr lang="ru-RU" dirty="0">
                <a:solidFill>
                  <a:srgbClr val="5997C8"/>
                </a:solidFill>
                <a:latin typeface="Bliss Pro"/>
              </a:rPr>
            </a:br>
            <a:r>
              <a:rPr lang="ru-RU" dirty="0">
                <a:solidFill>
                  <a:srgbClr val="5997C8"/>
                </a:solidFill>
                <a:latin typeface="Bliss Pro"/>
              </a:rPr>
              <a:t>Описанная патология у живорожденных детей по хромосомам:</a:t>
            </a:r>
            <a:br>
              <a:rPr lang="ru-RU" dirty="0">
                <a:solidFill>
                  <a:srgbClr val="5997C8"/>
                </a:solidFill>
                <a:latin typeface="Bliss Pro"/>
              </a:rPr>
            </a:br>
            <a:endParaRPr lang="ru-RU" dirty="0">
              <a:solidFill>
                <a:srgbClr val="5997C8"/>
              </a:solidFill>
              <a:latin typeface="Bliss Pro"/>
            </a:endParaRPr>
          </a:p>
          <a:p>
            <a:r>
              <a:rPr lang="ru-RU" dirty="0">
                <a:solidFill>
                  <a:srgbClr val="5997C8"/>
                </a:solidFill>
                <a:latin typeface="Bliss Pro"/>
              </a:rPr>
              <a:t>Полные </a:t>
            </a:r>
            <a:r>
              <a:rPr lang="ru-RU" dirty="0" err="1">
                <a:solidFill>
                  <a:srgbClr val="5997C8"/>
                </a:solidFill>
                <a:latin typeface="Bliss Pro"/>
              </a:rPr>
              <a:t>трисомии</a:t>
            </a:r>
            <a:r>
              <a:rPr lang="ru-RU" dirty="0">
                <a:solidFill>
                  <a:srgbClr val="5997C8"/>
                </a:solidFill>
                <a:latin typeface="Bliss Pro"/>
              </a:rPr>
              <a:t> у рожденных детей – 7, 9, 13, 18, 21, 22</a:t>
            </a:r>
          </a:p>
          <a:p>
            <a:r>
              <a:rPr lang="ru-RU" dirty="0">
                <a:solidFill>
                  <a:srgbClr val="5997C8"/>
                </a:solidFill>
                <a:latin typeface="Bliss Pro"/>
              </a:rPr>
              <a:t>Мозаичные </a:t>
            </a:r>
            <a:r>
              <a:rPr lang="ru-RU" dirty="0" err="1">
                <a:solidFill>
                  <a:srgbClr val="5997C8"/>
                </a:solidFill>
                <a:latin typeface="Bliss Pro"/>
              </a:rPr>
              <a:t>трисомии</a:t>
            </a:r>
            <a:r>
              <a:rPr lang="ru-RU" dirty="0">
                <a:solidFill>
                  <a:srgbClr val="5997C8"/>
                </a:solidFill>
                <a:latin typeface="Bliss Pro"/>
              </a:rPr>
              <a:t> у рожденных детей – 2, 3, 4, 5 (фибробласты), 7, 8 (тканевой </a:t>
            </a:r>
            <a:r>
              <a:rPr lang="ru-RU" dirty="0" err="1">
                <a:solidFill>
                  <a:srgbClr val="5997C8"/>
                </a:solidFill>
                <a:latin typeface="Bliss Pro"/>
              </a:rPr>
              <a:t>mos</a:t>
            </a:r>
            <a:r>
              <a:rPr lang="ru-RU" dirty="0">
                <a:solidFill>
                  <a:srgbClr val="5997C8"/>
                </a:solidFill>
                <a:latin typeface="Bliss Pro"/>
              </a:rPr>
              <a:t>), 9, 10, 12 (ткани), 13, 14, 16 (тканевой </a:t>
            </a:r>
            <a:r>
              <a:rPr lang="ru-RU" dirty="0" err="1">
                <a:solidFill>
                  <a:srgbClr val="5997C8"/>
                </a:solidFill>
                <a:latin typeface="Bliss Pro"/>
              </a:rPr>
              <a:t>mos</a:t>
            </a:r>
            <a:r>
              <a:rPr lang="ru-RU" dirty="0">
                <a:solidFill>
                  <a:srgbClr val="5997C8"/>
                </a:solidFill>
                <a:latin typeface="Bliss Pro"/>
              </a:rPr>
              <a:t>), 17 (фибробласты кожи), 18, 21, 22</a:t>
            </a:r>
          </a:p>
          <a:p>
            <a:r>
              <a:rPr lang="ru-RU" dirty="0">
                <a:solidFill>
                  <a:srgbClr val="5997C8"/>
                </a:solidFill>
                <a:latin typeface="Bliss Pro"/>
              </a:rPr>
              <a:t>   </a:t>
            </a:r>
          </a:p>
          <a:p>
            <a:r>
              <a:rPr lang="ru-RU" dirty="0">
                <a:solidFill>
                  <a:srgbClr val="5997C8"/>
                </a:solidFill>
                <a:latin typeface="Bliss Pro"/>
              </a:rPr>
              <a:t>Мозаичные </a:t>
            </a:r>
            <a:r>
              <a:rPr lang="ru-RU" dirty="0" err="1">
                <a:solidFill>
                  <a:srgbClr val="5997C8"/>
                </a:solidFill>
                <a:latin typeface="Bliss Pro"/>
              </a:rPr>
              <a:t>моносомии</a:t>
            </a:r>
            <a:r>
              <a:rPr lang="ru-RU" dirty="0">
                <a:solidFill>
                  <a:srgbClr val="5997C8"/>
                </a:solidFill>
                <a:latin typeface="Bliss Pro"/>
              </a:rPr>
              <a:t> у детей: 2, 21, Х</a:t>
            </a:r>
          </a:p>
          <a:p>
            <a:r>
              <a:rPr lang="ru-RU" dirty="0" err="1">
                <a:solidFill>
                  <a:srgbClr val="5997C8"/>
                </a:solidFill>
                <a:latin typeface="Bliss Pro"/>
              </a:rPr>
              <a:t>Однородительская</a:t>
            </a:r>
            <a:r>
              <a:rPr lang="ru-RU" dirty="0">
                <a:solidFill>
                  <a:srgbClr val="5997C8"/>
                </a:solidFill>
                <a:latin typeface="Bliss Pro"/>
              </a:rPr>
              <a:t> </a:t>
            </a:r>
            <a:r>
              <a:rPr lang="ru-RU" dirty="0" err="1">
                <a:solidFill>
                  <a:srgbClr val="5997C8"/>
                </a:solidFill>
                <a:latin typeface="Bliss Pro"/>
              </a:rPr>
              <a:t>дисомия</a:t>
            </a:r>
            <a:r>
              <a:rPr lang="ru-RU" dirty="0">
                <a:solidFill>
                  <a:srgbClr val="5997C8"/>
                </a:solidFill>
                <a:latin typeface="Bliss Pro"/>
              </a:rPr>
              <a:t>: 6, 7, 11, 14, 15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923" y="941541"/>
            <a:ext cx="564122" cy="564122"/>
          </a:xfrm>
          <a:prstGeom prst="rect">
            <a:avLst/>
          </a:prstGeom>
        </p:spPr>
      </p:pic>
      <p:sp>
        <p:nvSpPr>
          <p:cNvPr id="20" name="Google Shape;63;p14"/>
          <p:cNvSpPr txBox="1"/>
          <p:nvPr/>
        </p:nvSpPr>
        <p:spPr bwMode="auto">
          <a:xfrm>
            <a:off x="1331640" y="1075656"/>
            <a:ext cx="5760640" cy="49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60A1D7"/>
                </a:solidFill>
                <a:latin typeface="Bliss Pro" panose="02000506050000020004" pitchFamily="50" charset="0"/>
                <a:ea typeface="Roboto Light"/>
                <a:cs typeface="Roboto Light"/>
              </a:rPr>
              <a:t>НИПТ на 24 хромосомы помогает выявлять:</a:t>
            </a:r>
            <a:endParaRPr lang="ru-RU" sz="2000" b="1" dirty="0">
              <a:solidFill>
                <a:srgbClr val="60A1D7"/>
              </a:solidFill>
              <a:latin typeface="Bliss Pro" panose="02000506050000020004" pitchFamily="50" charset="0"/>
              <a:ea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30890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61;p14"/>
          <p:cNvPicPr/>
          <p:nvPr/>
        </p:nvPicPr>
        <p:blipFill rotWithShape="1">
          <a:blip r:embed="rId3">
            <a:alphaModFix/>
          </a:blip>
          <a:srcRect l="14125" t="-773" r="11848" b="1721"/>
          <a:stretch/>
        </p:blipFill>
        <p:spPr bwMode="auto">
          <a:xfrm>
            <a:off x="2220868" y="-29317"/>
            <a:ext cx="6923132" cy="5744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4;p14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456903" y="451378"/>
            <a:ext cx="1406400" cy="3040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67;p14"/>
          <p:cNvSpPr txBox="1"/>
          <p:nvPr/>
        </p:nvSpPr>
        <p:spPr bwMode="auto">
          <a:xfrm>
            <a:off x="456900" y="1982532"/>
            <a:ext cx="185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>
              <a:solidFill>
                <a:srgbClr val="84BCDD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0" name="Google Shape;68;p14"/>
          <p:cNvSpPr txBox="1"/>
          <p:nvPr/>
        </p:nvSpPr>
        <p:spPr bwMode="auto">
          <a:xfrm>
            <a:off x="456900" y="3006479"/>
            <a:ext cx="185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>
              <a:solidFill>
                <a:srgbClr val="84BCDD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1" name="Google Shape;69;p14"/>
          <p:cNvSpPr txBox="1"/>
          <p:nvPr/>
        </p:nvSpPr>
        <p:spPr bwMode="auto">
          <a:xfrm>
            <a:off x="462062" y="3859950"/>
            <a:ext cx="185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>
              <a:solidFill>
                <a:srgbClr val="84BCDD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2" name="TextBox 5"/>
          <p:cNvSpPr txBox="1"/>
          <p:nvPr/>
        </p:nvSpPr>
        <p:spPr bwMode="auto">
          <a:xfrm>
            <a:off x="1245679" y="2500245"/>
            <a:ext cx="7500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Минимально </a:t>
            </a: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допустимое для анализа содержание фетальной фракции – </a:t>
            </a: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3,5%, </a:t>
            </a: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для многоплодной беременности – </a:t>
            </a: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7%</a:t>
            </a:r>
          </a:p>
          <a:p>
            <a:pPr algn="just">
              <a:defRPr/>
            </a:pPr>
            <a:endParaRPr lang="ru-RU" dirty="0" smtClean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  <a:p>
            <a:pPr algn="just">
              <a:defRPr/>
            </a:pP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Количество </a:t>
            </a: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прочтений для каждого образца -  не менее 10 </a:t>
            </a: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млн</a:t>
            </a:r>
          </a:p>
          <a:p>
            <a:pPr algn="just">
              <a:defRPr/>
            </a:pPr>
            <a:endParaRPr lang="ru-RU" dirty="0" smtClean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27584" y="2613677"/>
            <a:ext cx="54260" cy="45719"/>
          </a:xfrm>
          <a:prstGeom prst="ellipse">
            <a:avLst/>
          </a:prstGeom>
          <a:solidFill>
            <a:srgbClr val="75B4C7"/>
          </a:solidFill>
          <a:ln>
            <a:solidFill>
              <a:srgbClr val="75B4C7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828187" y="3264960"/>
            <a:ext cx="54260" cy="45719"/>
          </a:xfrm>
          <a:prstGeom prst="ellipse">
            <a:avLst/>
          </a:prstGeom>
          <a:solidFill>
            <a:srgbClr val="75B4C7"/>
          </a:solidFill>
          <a:ln>
            <a:solidFill>
              <a:srgbClr val="75B4C7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353" y="1189488"/>
            <a:ext cx="699263" cy="699263"/>
          </a:xfrm>
          <a:prstGeom prst="rect">
            <a:avLst/>
          </a:prstGeom>
        </p:spPr>
      </p:pic>
      <p:sp>
        <p:nvSpPr>
          <p:cNvPr id="20" name="Google Shape;63;p14"/>
          <p:cNvSpPr txBox="1"/>
          <p:nvPr/>
        </p:nvSpPr>
        <p:spPr bwMode="auto">
          <a:xfrm>
            <a:off x="1331640" y="1381765"/>
            <a:ext cx="6264696" cy="49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60A1D7"/>
                </a:solidFill>
                <a:latin typeface="Bliss Pro" panose="02000506050000020004" pitchFamily="50" charset="0"/>
                <a:ea typeface="Roboto Light"/>
                <a:cs typeface="Roboto Light"/>
              </a:rPr>
              <a:t>Контроль качества исследования:</a:t>
            </a:r>
            <a:endParaRPr lang="ru-RU" sz="2000" b="1" dirty="0">
              <a:solidFill>
                <a:srgbClr val="60A1D7"/>
              </a:solidFill>
              <a:latin typeface="Bliss Pro" panose="02000506050000020004" pitchFamily="50" charset="0"/>
              <a:ea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03799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61;p14"/>
          <p:cNvPicPr/>
          <p:nvPr/>
        </p:nvPicPr>
        <p:blipFill rotWithShape="1">
          <a:blip r:embed="rId3">
            <a:alphaModFix/>
          </a:blip>
          <a:srcRect l="14125" t="-773" r="11848" b="1721"/>
          <a:stretch/>
        </p:blipFill>
        <p:spPr bwMode="auto">
          <a:xfrm>
            <a:off x="2220868" y="-29317"/>
            <a:ext cx="6923132" cy="5744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4;p14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456903" y="451378"/>
            <a:ext cx="1406400" cy="3040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67;p14"/>
          <p:cNvSpPr txBox="1"/>
          <p:nvPr/>
        </p:nvSpPr>
        <p:spPr bwMode="auto">
          <a:xfrm>
            <a:off x="456900" y="1982532"/>
            <a:ext cx="185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>
              <a:solidFill>
                <a:srgbClr val="84BCDD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0" name="Google Shape;68;p14"/>
          <p:cNvSpPr txBox="1"/>
          <p:nvPr/>
        </p:nvSpPr>
        <p:spPr bwMode="auto">
          <a:xfrm>
            <a:off x="456900" y="3006479"/>
            <a:ext cx="185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>
              <a:solidFill>
                <a:srgbClr val="84BCDD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1" name="Google Shape;69;p14"/>
          <p:cNvSpPr txBox="1"/>
          <p:nvPr/>
        </p:nvSpPr>
        <p:spPr bwMode="auto">
          <a:xfrm>
            <a:off x="462062" y="3859950"/>
            <a:ext cx="185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>
              <a:solidFill>
                <a:srgbClr val="84BCDD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2" name="TextBox 5"/>
          <p:cNvSpPr txBox="1"/>
          <p:nvPr/>
        </p:nvSpPr>
        <p:spPr bwMode="auto">
          <a:xfrm>
            <a:off x="1237488" y="1988252"/>
            <a:ext cx="7500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Подтверждённый материнский, фетальный или плацентарный мозаицизм</a:t>
            </a:r>
            <a:b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</a:b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Наличие хромосомной перестройки у одного из родителей (сбалансированные инверсии, транслокации)</a:t>
            </a:r>
          </a:p>
        </p:txBody>
      </p:sp>
      <p:sp>
        <p:nvSpPr>
          <p:cNvPr id="8" name="Овал 7"/>
          <p:cNvSpPr/>
          <p:nvPr/>
        </p:nvSpPr>
        <p:spPr>
          <a:xfrm>
            <a:off x="742595" y="2111788"/>
            <a:ext cx="54260" cy="45719"/>
          </a:xfrm>
          <a:prstGeom prst="ellipse">
            <a:avLst/>
          </a:prstGeom>
          <a:solidFill>
            <a:srgbClr val="75B4C7"/>
          </a:solidFill>
          <a:ln>
            <a:solidFill>
              <a:srgbClr val="75B4C7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742595" y="2322786"/>
            <a:ext cx="54260" cy="45719"/>
          </a:xfrm>
          <a:prstGeom prst="ellipse">
            <a:avLst/>
          </a:prstGeom>
          <a:solidFill>
            <a:srgbClr val="75B4C7"/>
          </a:solidFill>
          <a:ln>
            <a:solidFill>
              <a:srgbClr val="75B4C7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923" y="1247650"/>
            <a:ext cx="564122" cy="564122"/>
          </a:xfrm>
          <a:prstGeom prst="rect">
            <a:avLst/>
          </a:prstGeom>
        </p:spPr>
      </p:pic>
      <p:sp>
        <p:nvSpPr>
          <p:cNvPr id="20" name="Google Shape;63;p14"/>
          <p:cNvSpPr txBox="1"/>
          <p:nvPr/>
        </p:nvSpPr>
        <p:spPr bwMode="auto">
          <a:xfrm>
            <a:off x="1331640" y="1381765"/>
            <a:ext cx="4752528" cy="49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60A1D7"/>
                </a:solidFill>
                <a:latin typeface="Bliss Pro" panose="02000506050000020004" pitchFamily="50" charset="0"/>
                <a:ea typeface="Roboto Light"/>
                <a:cs typeface="Roboto Light"/>
              </a:rPr>
              <a:t>Противопоказания:</a:t>
            </a:r>
            <a:endParaRPr lang="ru-RU" sz="2000" b="1" dirty="0">
              <a:solidFill>
                <a:srgbClr val="60A1D7"/>
              </a:solidFill>
              <a:latin typeface="Bliss Pro" panose="02000506050000020004" pitchFamily="50" charset="0"/>
              <a:ea typeface="Roboto Light"/>
              <a:cs typeface="Roboto Light"/>
            </a:endParaRPr>
          </a:p>
        </p:txBody>
      </p:sp>
      <p:sp>
        <p:nvSpPr>
          <p:cNvPr id="23" name="TextBox 5"/>
          <p:cNvSpPr txBox="1"/>
          <p:nvPr/>
        </p:nvSpPr>
        <p:spPr bwMode="auto">
          <a:xfrm>
            <a:off x="1271396" y="3148487"/>
            <a:ext cx="75007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/>
            </a:r>
            <a:b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</a:b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/>
            </a:r>
            <a:b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</a:b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Переливание </a:t>
            </a: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крови в течение последнего года до исследования</a:t>
            </a:r>
            <a:b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</a:b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Перенесенные </a:t>
            </a: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операции по пересадке органов</a:t>
            </a:r>
            <a:b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</a:b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Лечение </a:t>
            </a: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стволовыми клетками</a:t>
            </a:r>
            <a:b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</a:b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Синдром </a:t>
            </a: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«исчезающего близнеца» (выявленная задержка развития после 8 недели беременности и/или в течение 8 недель после тестирования)</a:t>
            </a:r>
            <a:b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</a:b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Индекс </a:t>
            </a: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массы тела пациентки свыше 30</a:t>
            </a:r>
            <a:b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</a:b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Онкологические </a:t>
            </a: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заболевания или злокачественные новообразования в анамнезе</a:t>
            </a:r>
          </a:p>
        </p:txBody>
      </p:sp>
      <p:sp>
        <p:nvSpPr>
          <p:cNvPr id="24" name="Google Shape;63;p14"/>
          <p:cNvSpPr txBox="1"/>
          <p:nvPr/>
        </p:nvSpPr>
        <p:spPr bwMode="auto">
          <a:xfrm>
            <a:off x="1331640" y="3158579"/>
            <a:ext cx="4752528" cy="49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60A1D7"/>
                </a:solidFill>
                <a:latin typeface="Bliss Pro" panose="02000506050000020004" pitchFamily="50" charset="0"/>
                <a:ea typeface="Roboto Light"/>
                <a:cs typeface="Roboto Light"/>
              </a:rPr>
              <a:t>Ограничения:</a:t>
            </a:r>
            <a:endParaRPr lang="ru-RU" sz="2000" b="1" dirty="0">
              <a:solidFill>
                <a:srgbClr val="60A1D7"/>
              </a:solidFill>
              <a:latin typeface="Bliss Pro" panose="02000506050000020004" pitchFamily="50" charset="0"/>
              <a:ea typeface="Roboto Light"/>
              <a:cs typeface="Roboto Light"/>
            </a:endParaRPr>
          </a:p>
        </p:txBody>
      </p:sp>
      <p:sp>
        <p:nvSpPr>
          <p:cNvPr id="28" name="Овал 27"/>
          <p:cNvSpPr/>
          <p:nvPr/>
        </p:nvSpPr>
        <p:spPr bwMode="auto">
          <a:xfrm>
            <a:off x="711724" y="3715741"/>
            <a:ext cx="54260" cy="45719"/>
          </a:xfrm>
          <a:prstGeom prst="ellipse">
            <a:avLst/>
          </a:prstGeom>
          <a:solidFill>
            <a:srgbClr val="75B4C7"/>
          </a:solidFill>
          <a:ln>
            <a:solidFill>
              <a:srgbClr val="75B4C7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923" y="3008587"/>
            <a:ext cx="564122" cy="564122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 bwMode="auto">
          <a:xfrm>
            <a:off x="711724" y="3904492"/>
            <a:ext cx="54260" cy="45719"/>
          </a:xfrm>
          <a:prstGeom prst="ellipse">
            <a:avLst/>
          </a:prstGeom>
          <a:solidFill>
            <a:srgbClr val="75B4C7"/>
          </a:solidFill>
          <a:ln>
            <a:solidFill>
              <a:srgbClr val="75B4C7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 bwMode="auto">
          <a:xfrm>
            <a:off x="714788" y="4089976"/>
            <a:ext cx="54260" cy="45719"/>
          </a:xfrm>
          <a:prstGeom prst="ellipse">
            <a:avLst/>
          </a:prstGeom>
          <a:solidFill>
            <a:srgbClr val="75B4C7"/>
          </a:solidFill>
          <a:ln>
            <a:solidFill>
              <a:srgbClr val="75B4C7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Овал 31"/>
          <p:cNvSpPr/>
          <p:nvPr/>
        </p:nvSpPr>
        <p:spPr bwMode="auto">
          <a:xfrm>
            <a:off x="714502" y="4271704"/>
            <a:ext cx="54260" cy="45719"/>
          </a:xfrm>
          <a:prstGeom prst="ellipse">
            <a:avLst/>
          </a:prstGeom>
          <a:solidFill>
            <a:srgbClr val="75B4C7"/>
          </a:solidFill>
          <a:ln>
            <a:solidFill>
              <a:srgbClr val="75B4C7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 bwMode="auto">
          <a:xfrm>
            <a:off x="711724" y="4797316"/>
            <a:ext cx="54260" cy="45719"/>
          </a:xfrm>
          <a:prstGeom prst="ellipse">
            <a:avLst/>
          </a:prstGeom>
          <a:solidFill>
            <a:srgbClr val="75B4C7"/>
          </a:solidFill>
          <a:ln>
            <a:solidFill>
              <a:srgbClr val="75B4C7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Овал 33"/>
          <p:cNvSpPr/>
          <p:nvPr/>
        </p:nvSpPr>
        <p:spPr bwMode="auto">
          <a:xfrm>
            <a:off x="711724" y="5017740"/>
            <a:ext cx="54260" cy="45719"/>
          </a:xfrm>
          <a:prstGeom prst="ellipse">
            <a:avLst/>
          </a:prstGeom>
          <a:solidFill>
            <a:srgbClr val="75B4C7"/>
          </a:solidFill>
          <a:ln>
            <a:solidFill>
              <a:srgbClr val="75B4C7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6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61;p14"/>
          <p:cNvPicPr/>
          <p:nvPr/>
        </p:nvPicPr>
        <p:blipFill rotWithShape="1">
          <a:blip r:embed="rId3">
            <a:alphaModFix/>
          </a:blip>
          <a:srcRect l="14125" t="-773" r="11848" b="1721"/>
          <a:stretch/>
        </p:blipFill>
        <p:spPr bwMode="auto">
          <a:xfrm>
            <a:off x="2220868" y="-29317"/>
            <a:ext cx="6923132" cy="5744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4;p14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456903" y="451378"/>
            <a:ext cx="1406400" cy="3040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67;p14"/>
          <p:cNvSpPr txBox="1"/>
          <p:nvPr/>
        </p:nvSpPr>
        <p:spPr bwMode="auto">
          <a:xfrm>
            <a:off x="456900" y="1982532"/>
            <a:ext cx="185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>
              <a:solidFill>
                <a:srgbClr val="84BCDD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0" name="Google Shape;68;p14"/>
          <p:cNvSpPr txBox="1"/>
          <p:nvPr/>
        </p:nvSpPr>
        <p:spPr bwMode="auto">
          <a:xfrm>
            <a:off x="456900" y="3006479"/>
            <a:ext cx="185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>
              <a:solidFill>
                <a:srgbClr val="84BCDD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1" name="Google Shape;69;p14"/>
          <p:cNvSpPr txBox="1"/>
          <p:nvPr/>
        </p:nvSpPr>
        <p:spPr bwMode="auto">
          <a:xfrm>
            <a:off x="462062" y="3859950"/>
            <a:ext cx="185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>
              <a:solidFill>
                <a:srgbClr val="84BCDD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2" name="TextBox 5"/>
          <p:cNvSpPr txBox="1"/>
          <p:nvPr/>
        </p:nvSpPr>
        <p:spPr bwMode="auto">
          <a:xfrm>
            <a:off x="1245679" y="2500245"/>
            <a:ext cx="75007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Недостаточное </a:t>
            </a: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количество фетальной ДНК (менее </a:t>
            </a: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3,5% </a:t>
            </a: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для одноплодной беременности и 7% для </a:t>
            </a: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многоплодной)</a:t>
            </a:r>
          </a:p>
          <a:p>
            <a:pPr algn="just">
              <a:defRPr/>
            </a:pPr>
            <a:endParaRPr lang="ru-RU" dirty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  <a:p>
            <a:pPr algn="just">
              <a:defRPr/>
            </a:pP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Получение </a:t>
            </a: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сомнительного результата, произошедшее по биологическим причинам (наличие онкологических заболеваний у матери, различных патологических </a:t>
            </a: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состояний </a:t>
            </a: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плода и </a:t>
            </a:r>
            <a:r>
              <a:rPr lang="ru-RU" dirty="0" err="1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др</a:t>
            </a: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) или в следствии нарушения транспортировки материала в лабораторию (использование просроченной пробирки, нарушения условий взятия крови, сроков доставки образцов в лабораторию, температурного режима, повлекшие за собой деградацию ДНК или разрушение форменных элементов крови)</a:t>
            </a:r>
          </a:p>
          <a:p>
            <a:pPr marL="114300" indent="0">
              <a:buNone/>
              <a:defRPr/>
            </a:pPr>
            <a:endParaRPr lang="ru-RU" dirty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  <a:p>
            <a:pPr algn="just">
              <a:defRPr/>
            </a:pPr>
            <a:endParaRPr lang="ru-RU" dirty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27584" y="2613677"/>
            <a:ext cx="54260" cy="45719"/>
          </a:xfrm>
          <a:prstGeom prst="ellipse">
            <a:avLst/>
          </a:prstGeom>
          <a:solidFill>
            <a:srgbClr val="75B4C7"/>
          </a:solidFill>
          <a:ln>
            <a:solidFill>
              <a:srgbClr val="75B4C7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828187" y="3264960"/>
            <a:ext cx="54260" cy="45719"/>
          </a:xfrm>
          <a:prstGeom prst="ellipse">
            <a:avLst/>
          </a:prstGeom>
          <a:solidFill>
            <a:srgbClr val="75B4C7"/>
          </a:solidFill>
          <a:ln>
            <a:solidFill>
              <a:srgbClr val="75B4C7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353" y="1189488"/>
            <a:ext cx="699263" cy="699263"/>
          </a:xfrm>
          <a:prstGeom prst="rect">
            <a:avLst/>
          </a:prstGeom>
        </p:spPr>
      </p:pic>
      <p:sp>
        <p:nvSpPr>
          <p:cNvPr id="20" name="Google Shape;63;p14"/>
          <p:cNvSpPr txBox="1"/>
          <p:nvPr/>
        </p:nvSpPr>
        <p:spPr bwMode="auto">
          <a:xfrm>
            <a:off x="1331639" y="1381765"/>
            <a:ext cx="7414799" cy="49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60A1D7"/>
                </a:solidFill>
                <a:latin typeface="Bliss Pro" panose="02000506050000020004" pitchFamily="50" charset="0"/>
                <a:ea typeface="Roboto Light"/>
                <a:cs typeface="Roboto Light"/>
              </a:rPr>
              <a:t>Причины перезабора материала для повторного </a:t>
            </a:r>
            <a:r>
              <a:rPr lang="ru-RU" sz="2000" b="1" dirty="0" smtClean="0">
                <a:solidFill>
                  <a:srgbClr val="60A1D7"/>
                </a:solidFill>
                <a:latin typeface="Bliss Pro" panose="02000506050000020004" pitchFamily="50" charset="0"/>
                <a:ea typeface="Roboto Light"/>
                <a:cs typeface="Roboto Light"/>
              </a:rPr>
              <a:t>исследования:</a:t>
            </a:r>
            <a:endParaRPr lang="ru-RU" sz="2000" b="1" dirty="0">
              <a:solidFill>
                <a:srgbClr val="60A1D7"/>
              </a:solidFill>
              <a:latin typeface="Bliss Pro" panose="02000506050000020004" pitchFamily="50" charset="0"/>
              <a:ea typeface="Roboto Light"/>
              <a:cs typeface="Roboto Light"/>
            </a:endParaRPr>
          </a:p>
          <a:p>
            <a:pPr>
              <a:defRPr/>
            </a:pPr>
            <a:endParaRPr lang="ru-RU" sz="2000" b="1" dirty="0">
              <a:solidFill>
                <a:srgbClr val="60A1D7"/>
              </a:solidFill>
              <a:latin typeface="Bliss Pro" panose="02000506050000020004" pitchFamily="50" charset="0"/>
              <a:ea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38830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61;p14"/>
          <p:cNvPicPr/>
          <p:nvPr/>
        </p:nvPicPr>
        <p:blipFill rotWithShape="1">
          <a:blip r:embed="rId2">
            <a:alphaModFix/>
          </a:blip>
          <a:srcRect l="14125" t="-773" r="11848" b="1721"/>
          <a:stretch/>
        </p:blipFill>
        <p:spPr bwMode="auto">
          <a:xfrm>
            <a:off x="2239503" y="1"/>
            <a:ext cx="6904497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3;p14"/>
          <p:cNvSpPr txBox="1"/>
          <p:nvPr/>
        </p:nvSpPr>
        <p:spPr bwMode="auto">
          <a:xfrm>
            <a:off x="549750" y="3293413"/>
            <a:ext cx="8270722" cy="315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just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ru-RU" sz="2000" b="1" dirty="0">
                <a:solidFill>
                  <a:srgbClr val="60A1D7"/>
                </a:solidFill>
                <a:latin typeface="Bliss Pro" panose="02000506050000020004" pitchFamily="50" charset="0"/>
                <a:ea typeface="Roboto Light"/>
                <a:cs typeface="Roboto Light"/>
              </a:rPr>
              <a:t>НИПТ </a:t>
            </a:r>
            <a:r>
              <a:rPr lang="en-US" sz="2000" b="1" dirty="0" smtClean="0">
                <a:solidFill>
                  <a:srgbClr val="60A1D7"/>
                </a:solidFill>
                <a:latin typeface="Bliss Pro" panose="02000506050000020004" pitchFamily="50" charset="0"/>
                <a:ea typeface="Roboto Light"/>
                <a:cs typeface="Roboto Light"/>
              </a:rPr>
              <a:t>MGiEASY</a:t>
            </a:r>
            <a:r>
              <a:rPr lang="ru-RU" sz="2000" b="1" dirty="0" smtClean="0">
                <a:solidFill>
                  <a:srgbClr val="60A1D7"/>
                </a:solidFill>
                <a:latin typeface="Bliss Pro" panose="02000506050000020004" pitchFamily="50" charset="0"/>
                <a:ea typeface="Roboto Light"/>
                <a:cs typeface="Roboto Light"/>
              </a:rPr>
              <a:t> </a:t>
            </a:r>
            <a:r>
              <a:rPr lang="en-US" sz="2000" dirty="0" smtClean="0">
                <a:solidFill>
                  <a:srgbClr val="60A1D7"/>
                </a:solidFill>
                <a:latin typeface="Bliss Pro" panose="02000506050000020004" pitchFamily="50" charset="0"/>
                <a:ea typeface="Roboto Light"/>
                <a:cs typeface="Roboto Light"/>
              </a:rPr>
              <a:t>– </a:t>
            </a:r>
            <a:r>
              <a:rPr lang="ru-RU" sz="2000" dirty="0">
                <a:solidFill>
                  <a:srgbClr val="60A1D7"/>
                </a:solidFill>
                <a:latin typeface="Bliss Pro" panose="02000506050000020004" pitchFamily="50" charset="0"/>
                <a:ea typeface="Roboto Light"/>
                <a:cs typeface="Roboto Light"/>
              </a:rPr>
              <a:t>тест на синдромы Дауна, Патау, Эдвардса, </a:t>
            </a:r>
            <a:r>
              <a:rPr lang="ru-RU" sz="2000" dirty="0" smtClean="0">
                <a:solidFill>
                  <a:srgbClr val="60A1D7"/>
                </a:solidFill>
                <a:latin typeface="Bliss Pro" panose="02000506050000020004" pitchFamily="50" charset="0"/>
                <a:ea typeface="Roboto Light"/>
                <a:cs typeface="Roboto Light"/>
              </a:rPr>
              <a:t>трисомии всех хромосом, </a:t>
            </a:r>
            <a:r>
              <a:rPr lang="ru-RU" sz="2000" dirty="0">
                <a:solidFill>
                  <a:srgbClr val="60A1D7"/>
                </a:solidFill>
                <a:latin typeface="Bliss Pro" panose="02000506050000020004" pitchFamily="50" charset="0"/>
                <a:ea typeface="Roboto Light"/>
                <a:cs typeface="Roboto Light"/>
              </a:rPr>
              <a:t>анеуплоидии половых хромосом, и определение пола плода (в зависимости от выбранной опции)</a:t>
            </a:r>
            <a:endParaRPr sz="2000" dirty="0">
              <a:solidFill>
                <a:srgbClr val="60A1D7"/>
              </a:solidFill>
              <a:latin typeface="Bliss Pro" panose="02000506050000020004" pitchFamily="50" charset="0"/>
            </a:endParaRPr>
          </a:p>
          <a:p>
            <a:pPr marL="0" lvl="0" indent="0" algn="l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ru-RU" dirty="0">
              <a:solidFill>
                <a:srgbClr val="394A56"/>
              </a:solidFill>
              <a:latin typeface="Bliss Pro" panose="02000506050000020004" pitchFamily="50" charset="0"/>
              <a:ea typeface="Roboto Light"/>
              <a:cs typeface="Roboto Light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dirty="0">
              <a:solidFill>
                <a:srgbClr val="394A56"/>
              </a:solidFill>
              <a:latin typeface="Bliss Pro" panose="02000506050000020004" pitchFamily="50" charset="0"/>
              <a:ea typeface="Roboto Light"/>
              <a:cs typeface="Roboto Light"/>
            </a:endParaRPr>
          </a:p>
          <a:p>
            <a:pPr marL="0" lvl="0" indent="0" algn="l">
              <a:lnSpc>
                <a:spcPct val="135000"/>
              </a:lnSpc>
              <a:spcBef>
                <a:spcPts val="0"/>
              </a:spcBef>
              <a:spcAft>
                <a:spcPts val="2300"/>
              </a:spcAft>
              <a:buNone/>
              <a:defRPr/>
            </a:pPr>
            <a:endParaRPr dirty="0">
              <a:solidFill>
                <a:srgbClr val="394A56"/>
              </a:solidFill>
              <a:latin typeface="Bliss Pro" panose="02000506050000020004" pitchFamily="50" charset="0"/>
              <a:ea typeface="Roboto Light"/>
              <a:cs typeface="Roboto Light"/>
            </a:endParaRPr>
          </a:p>
        </p:txBody>
      </p:sp>
      <p:pic>
        <p:nvPicPr>
          <p:cNvPr id="7" name="Google Shape;64;p14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456903" y="451378"/>
            <a:ext cx="1406400" cy="3040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67;p14"/>
          <p:cNvSpPr txBox="1"/>
          <p:nvPr/>
        </p:nvSpPr>
        <p:spPr bwMode="auto">
          <a:xfrm>
            <a:off x="456900" y="1982532"/>
            <a:ext cx="185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>
              <a:solidFill>
                <a:srgbClr val="84BCDD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0" name="Google Shape;68;p14"/>
          <p:cNvSpPr txBox="1"/>
          <p:nvPr/>
        </p:nvSpPr>
        <p:spPr bwMode="auto">
          <a:xfrm>
            <a:off x="456900" y="3006479"/>
            <a:ext cx="185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>
              <a:solidFill>
                <a:srgbClr val="84BCDD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1" name="Google Shape;69;p14"/>
          <p:cNvSpPr txBox="1"/>
          <p:nvPr/>
        </p:nvSpPr>
        <p:spPr bwMode="auto">
          <a:xfrm>
            <a:off x="462062" y="3859950"/>
            <a:ext cx="185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>
              <a:solidFill>
                <a:srgbClr val="84BCDD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63552"/>
            <a:ext cx="4475140" cy="1347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61;p14"/>
          <p:cNvPicPr/>
          <p:nvPr/>
        </p:nvPicPr>
        <p:blipFill rotWithShape="1">
          <a:blip r:embed="rId2">
            <a:alphaModFix/>
          </a:blip>
          <a:srcRect l="14125" t="-773" r="11848" b="1721"/>
          <a:stretch/>
        </p:blipFill>
        <p:spPr bwMode="auto">
          <a:xfrm>
            <a:off x="2220868" y="-29297"/>
            <a:ext cx="6923132" cy="57443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3;p14"/>
          <p:cNvSpPr txBox="1"/>
          <p:nvPr/>
        </p:nvSpPr>
        <p:spPr bwMode="auto">
          <a:xfrm>
            <a:off x="3419872" y="1069188"/>
            <a:ext cx="4939936" cy="49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60A1D7"/>
                </a:solidFill>
                <a:latin typeface="Bliss Pro" panose="02000506050000020004" pitchFamily="50" charset="0"/>
                <a:ea typeface="Roboto Light"/>
                <a:cs typeface="Roboto Light"/>
              </a:rPr>
              <a:t>Показания </a:t>
            </a:r>
            <a:r>
              <a:rPr lang="ru-RU" sz="2000" b="1" dirty="0">
                <a:solidFill>
                  <a:srgbClr val="60A1D7"/>
                </a:solidFill>
                <a:latin typeface="Bliss Pro" panose="02000506050000020004" pitchFamily="50" charset="0"/>
                <a:ea typeface="Roboto Light"/>
                <a:cs typeface="Roboto Light"/>
              </a:rPr>
              <a:t>к проведению исследования:</a:t>
            </a:r>
          </a:p>
          <a:p>
            <a:pPr marL="0" lvl="0" indent="0" algn="l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ru-RU" dirty="0">
              <a:solidFill>
                <a:srgbClr val="394A56"/>
              </a:solidFill>
              <a:latin typeface="Bliss Pro" panose="02000506050000020004" pitchFamily="50" charset="0"/>
              <a:ea typeface="Roboto Light"/>
              <a:cs typeface="Roboto Light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dirty="0">
              <a:solidFill>
                <a:srgbClr val="394A56"/>
              </a:solidFill>
              <a:latin typeface="Bliss Pro" panose="02000506050000020004" pitchFamily="50" charset="0"/>
              <a:ea typeface="Roboto Light"/>
              <a:cs typeface="Roboto Light"/>
            </a:endParaRPr>
          </a:p>
          <a:p>
            <a:pPr marL="0" lvl="0" indent="0" algn="l">
              <a:lnSpc>
                <a:spcPct val="135000"/>
              </a:lnSpc>
              <a:spcBef>
                <a:spcPts val="0"/>
              </a:spcBef>
              <a:spcAft>
                <a:spcPts val="2300"/>
              </a:spcAft>
              <a:buNone/>
              <a:defRPr/>
            </a:pPr>
            <a:endParaRPr dirty="0">
              <a:solidFill>
                <a:srgbClr val="394A56"/>
              </a:solidFill>
              <a:latin typeface="Bliss Pro" panose="02000506050000020004" pitchFamily="50" charset="0"/>
              <a:ea typeface="Roboto Light"/>
              <a:cs typeface="Roboto Light"/>
            </a:endParaRPr>
          </a:p>
        </p:txBody>
      </p:sp>
      <p:pic>
        <p:nvPicPr>
          <p:cNvPr id="7" name="Google Shape;64;p14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456903" y="451378"/>
            <a:ext cx="1406400" cy="3040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67;p14"/>
          <p:cNvSpPr txBox="1"/>
          <p:nvPr/>
        </p:nvSpPr>
        <p:spPr bwMode="auto">
          <a:xfrm>
            <a:off x="456900" y="1982532"/>
            <a:ext cx="185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>
              <a:solidFill>
                <a:srgbClr val="84BCDD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0" name="Google Shape;68;p14"/>
          <p:cNvSpPr txBox="1"/>
          <p:nvPr/>
        </p:nvSpPr>
        <p:spPr bwMode="auto">
          <a:xfrm>
            <a:off x="456900" y="3006479"/>
            <a:ext cx="185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>
              <a:solidFill>
                <a:srgbClr val="84BCDD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1" name="Google Shape;69;p14"/>
          <p:cNvSpPr txBox="1"/>
          <p:nvPr/>
        </p:nvSpPr>
        <p:spPr bwMode="auto">
          <a:xfrm>
            <a:off x="462062" y="3859950"/>
            <a:ext cx="185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>
              <a:solidFill>
                <a:srgbClr val="84BCDD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2" name="TextBox 5"/>
          <p:cNvSpPr txBox="1"/>
          <p:nvPr/>
        </p:nvSpPr>
        <p:spPr bwMode="auto">
          <a:xfrm>
            <a:off x="3341772" y="1778714"/>
            <a:ext cx="5256584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560"/>
              </a:lnSpc>
              <a:spcAft>
                <a:spcPts val="750"/>
              </a:spcAft>
              <a:defRPr/>
            </a:pP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Стратегии применения:</a:t>
            </a:r>
            <a:b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</a:b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/>
            </a:r>
            <a:b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</a:b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1. Ранний скрининг с высокой точностью</a:t>
            </a:r>
            <a:b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</a:b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/>
            </a:r>
            <a:b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</a:b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с </a:t>
            </a: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10 недель беременности</a:t>
            </a:r>
            <a:b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</a:b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в </a:t>
            </a: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качестве более точного скринингового теста по сравнению со стандартным комбинированным скринингом</a:t>
            </a:r>
            <a:b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</a:b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может </a:t>
            </a: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быть предложен всем беременным</a:t>
            </a:r>
            <a:b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</a:b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/>
            </a:r>
            <a:b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</a:b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(Клинические рекомендации РФ «Нормальная беременность», 2020 г; Рекомендации ACOG, 2020 г.)</a:t>
            </a:r>
            <a:b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</a:b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/>
            </a:r>
            <a:b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</a:br>
            <a:endParaRPr lang="ru-RU" dirty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3287512" y="2713484"/>
            <a:ext cx="54260" cy="45719"/>
          </a:xfrm>
          <a:prstGeom prst="ellipse">
            <a:avLst/>
          </a:prstGeom>
          <a:solidFill>
            <a:srgbClr val="75B4C7"/>
          </a:solidFill>
          <a:ln>
            <a:solidFill>
              <a:srgbClr val="75B4C7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00" y="1775209"/>
            <a:ext cx="2240759" cy="2462540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 bwMode="auto">
          <a:xfrm>
            <a:off x="3287512" y="2939225"/>
            <a:ext cx="54260" cy="45719"/>
          </a:xfrm>
          <a:prstGeom prst="ellipse">
            <a:avLst/>
          </a:prstGeom>
          <a:solidFill>
            <a:srgbClr val="75B4C7"/>
          </a:solidFill>
          <a:ln>
            <a:solidFill>
              <a:srgbClr val="75B4C7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3287512" y="3325295"/>
            <a:ext cx="54260" cy="45719"/>
          </a:xfrm>
          <a:prstGeom prst="ellipse">
            <a:avLst/>
          </a:prstGeom>
          <a:solidFill>
            <a:srgbClr val="75B4C7"/>
          </a:solidFill>
          <a:ln>
            <a:solidFill>
              <a:srgbClr val="75B4C7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8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61;p14"/>
          <p:cNvPicPr/>
          <p:nvPr/>
        </p:nvPicPr>
        <p:blipFill rotWithShape="1">
          <a:blip r:embed="rId2">
            <a:alphaModFix/>
          </a:blip>
          <a:srcRect l="14125" t="-773" r="11848" b="1721"/>
          <a:stretch/>
        </p:blipFill>
        <p:spPr bwMode="auto">
          <a:xfrm>
            <a:off x="2220868" y="-29297"/>
            <a:ext cx="6923132" cy="57443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3;p14"/>
          <p:cNvSpPr txBox="1"/>
          <p:nvPr/>
        </p:nvSpPr>
        <p:spPr bwMode="auto">
          <a:xfrm>
            <a:off x="3419872" y="1069188"/>
            <a:ext cx="4939936" cy="49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60A1D7"/>
                </a:solidFill>
                <a:latin typeface="Bliss Pro" panose="02000506050000020004" pitchFamily="50" charset="0"/>
                <a:ea typeface="Roboto Light"/>
                <a:cs typeface="Roboto Light"/>
              </a:rPr>
              <a:t>Показания </a:t>
            </a:r>
            <a:r>
              <a:rPr lang="ru-RU" sz="2000" b="1" dirty="0">
                <a:solidFill>
                  <a:srgbClr val="60A1D7"/>
                </a:solidFill>
                <a:latin typeface="Bliss Pro" panose="02000506050000020004" pitchFamily="50" charset="0"/>
                <a:ea typeface="Roboto Light"/>
                <a:cs typeface="Roboto Light"/>
              </a:rPr>
              <a:t>к проведению исследования:</a:t>
            </a:r>
          </a:p>
          <a:p>
            <a:pPr marL="0" lvl="0" indent="0" algn="l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ru-RU" dirty="0">
              <a:solidFill>
                <a:srgbClr val="394A56"/>
              </a:solidFill>
              <a:latin typeface="Bliss Pro" panose="02000506050000020004" pitchFamily="50" charset="0"/>
              <a:ea typeface="Roboto Light"/>
              <a:cs typeface="Roboto Light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dirty="0">
              <a:solidFill>
                <a:srgbClr val="394A56"/>
              </a:solidFill>
              <a:latin typeface="Bliss Pro" panose="02000506050000020004" pitchFamily="50" charset="0"/>
              <a:ea typeface="Roboto Light"/>
              <a:cs typeface="Roboto Light"/>
            </a:endParaRPr>
          </a:p>
          <a:p>
            <a:pPr marL="0" lvl="0" indent="0" algn="l">
              <a:lnSpc>
                <a:spcPct val="135000"/>
              </a:lnSpc>
              <a:spcBef>
                <a:spcPts val="0"/>
              </a:spcBef>
              <a:spcAft>
                <a:spcPts val="2300"/>
              </a:spcAft>
              <a:buNone/>
              <a:defRPr/>
            </a:pPr>
            <a:endParaRPr dirty="0">
              <a:solidFill>
                <a:srgbClr val="394A56"/>
              </a:solidFill>
              <a:latin typeface="Bliss Pro" panose="02000506050000020004" pitchFamily="50" charset="0"/>
              <a:ea typeface="Roboto Light"/>
              <a:cs typeface="Roboto Light"/>
            </a:endParaRPr>
          </a:p>
        </p:txBody>
      </p:sp>
      <p:pic>
        <p:nvPicPr>
          <p:cNvPr id="7" name="Google Shape;64;p14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456903" y="451378"/>
            <a:ext cx="1406400" cy="3040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67;p14"/>
          <p:cNvSpPr txBox="1"/>
          <p:nvPr/>
        </p:nvSpPr>
        <p:spPr bwMode="auto">
          <a:xfrm>
            <a:off x="456900" y="1982532"/>
            <a:ext cx="185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>
              <a:solidFill>
                <a:srgbClr val="84BCDD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0" name="Google Shape;68;p14"/>
          <p:cNvSpPr txBox="1"/>
          <p:nvPr/>
        </p:nvSpPr>
        <p:spPr bwMode="auto">
          <a:xfrm>
            <a:off x="456900" y="3006479"/>
            <a:ext cx="185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>
              <a:solidFill>
                <a:srgbClr val="84BCDD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1" name="Google Shape;69;p14"/>
          <p:cNvSpPr txBox="1"/>
          <p:nvPr/>
        </p:nvSpPr>
        <p:spPr bwMode="auto">
          <a:xfrm>
            <a:off x="462062" y="3859950"/>
            <a:ext cx="185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>
              <a:solidFill>
                <a:srgbClr val="84BCDD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2" name="TextBox 5"/>
          <p:cNvSpPr txBox="1"/>
          <p:nvPr/>
        </p:nvSpPr>
        <p:spPr bwMode="auto">
          <a:xfrm>
            <a:off x="3341772" y="1778714"/>
            <a:ext cx="5256584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560"/>
              </a:lnSpc>
              <a:spcAft>
                <a:spcPts val="750"/>
              </a:spcAft>
              <a:defRPr/>
            </a:pP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2</a:t>
            </a: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. Решение о проведении по результатам I скрининга</a:t>
            </a:r>
            <a:b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</a:br>
            <a:endParaRPr lang="ru-RU" dirty="0" smtClean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  <a:p>
            <a:pPr lvl="0">
              <a:lnSpc>
                <a:spcPts val="1560"/>
              </a:lnSpc>
              <a:spcAft>
                <a:spcPts val="750"/>
              </a:spcAft>
              <a:defRPr/>
            </a:pP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по </a:t>
            </a: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результатам комбинированного скрининга I триместра риск 1:1000 и выше («серая зона» риска)</a:t>
            </a:r>
            <a:b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</a:b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при </a:t>
            </a: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противопоказаниях к инвазивной пренатальной диагностике</a:t>
            </a:r>
            <a:b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</a:b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при </a:t>
            </a: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низких рисках по скринингу I триместра, однако при отклонениях в показателях сывороточных белков или в случае «мягких» маркеров хромосомных аномалий</a:t>
            </a:r>
            <a:b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</a:b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старший </a:t>
            </a: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репродуктивный возраст</a:t>
            </a:r>
            <a:b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</a:b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отягощённый </a:t>
            </a: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анамнез по хромосомным аномалиям в семье, по потерям беременности, неудачам</a:t>
            </a:r>
          </a:p>
        </p:txBody>
      </p:sp>
      <p:sp>
        <p:nvSpPr>
          <p:cNvPr id="21" name="Овал 20"/>
          <p:cNvSpPr/>
          <p:nvPr/>
        </p:nvSpPr>
        <p:spPr bwMode="auto">
          <a:xfrm>
            <a:off x="3287512" y="2425452"/>
            <a:ext cx="54260" cy="45719"/>
          </a:xfrm>
          <a:prstGeom prst="ellipse">
            <a:avLst/>
          </a:prstGeom>
          <a:solidFill>
            <a:srgbClr val="75B4C7"/>
          </a:solidFill>
          <a:ln>
            <a:solidFill>
              <a:srgbClr val="75B4C7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00" y="1775209"/>
            <a:ext cx="2240759" cy="2462540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 bwMode="auto">
          <a:xfrm>
            <a:off x="3287454" y="2820001"/>
            <a:ext cx="54260" cy="45719"/>
          </a:xfrm>
          <a:prstGeom prst="ellipse">
            <a:avLst/>
          </a:prstGeom>
          <a:solidFill>
            <a:srgbClr val="75B4C7"/>
          </a:solidFill>
          <a:ln>
            <a:solidFill>
              <a:srgbClr val="75B4C7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3287454" y="3037359"/>
            <a:ext cx="54260" cy="45719"/>
          </a:xfrm>
          <a:prstGeom prst="ellipse">
            <a:avLst/>
          </a:prstGeom>
          <a:solidFill>
            <a:srgbClr val="75B4C7"/>
          </a:solidFill>
          <a:ln>
            <a:solidFill>
              <a:srgbClr val="75B4C7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3287454" y="3636304"/>
            <a:ext cx="54260" cy="45719"/>
          </a:xfrm>
          <a:prstGeom prst="ellipse">
            <a:avLst/>
          </a:prstGeom>
          <a:solidFill>
            <a:srgbClr val="75B4C7"/>
          </a:solidFill>
          <a:ln>
            <a:solidFill>
              <a:srgbClr val="75B4C7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 bwMode="auto">
          <a:xfrm>
            <a:off x="3287454" y="3859359"/>
            <a:ext cx="54260" cy="45719"/>
          </a:xfrm>
          <a:prstGeom prst="ellipse">
            <a:avLst/>
          </a:prstGeom>
          <a:solidFill>
            <a:srgbClr val="75B4C7"/>
          </a:solidFill>
          <a:ln>
            <a:solidFill>
              <a:srgbClr val="75B4C7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0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61;p14"/>
          <p:cNvPicPr/>
          <p:nvPr/>
        </p:nvPicPr>
        <p:blipFill rotWithShape="1">
          <a:blip r:embed="rId2">
            <a:alphaModFix/>
          </a:blip>
          <a:srcRect l="14125" t="-773" r="11848" b="1721"/>
          <a:stretch/>
        </p:blipFill>
        <p:spPr bwMode="auto">
          <a:xfrm>
            <a:off x="2220868" y="-29317"/>
            <a:ext cx="6923132" cy="574431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Скругленный прямоугольник 30"/>
          <p:cNvSpPr/>
          <p:nvPr/>
        </p:nvSpPr>
        <p:spPr bwMode="auto">
          <a:xfrm>
            <a:off x="408856" y="2244339"/>
            <a:ext cx="3818652" cy="1981314"/>
          </a:xfrm>
          <a:prstGeom prst="roundRect">
            <a:avLst/>
          </a:prstGeom>
          <a:gradFill>
            <a:gsLst>
              <a:gs pos="0">
                <a:srgbClr val="5997C8"/>
              </a:gs>
              <a:gs pos="100000">
                <a:srgbClr val="75B4C7"/>
              </a:gs>
            </a:gsLst>
            <a:lin ang="5400000" scaled="1"/>
          </a:gradFill>
          <a:ln>
            <a:solidFill>
              <a:srgbClr val="75B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Google Shape;64;p14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456903" y="451378"/>
            <a:ext cx="1406400" cy="3040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67;p14"/>
          <p:cNvSpPr txBox="1"/>
          <p:nvPr/>
        </p:nvSpPr>
        <p:spPr bwMode="auto">
          <a:xfrm>
            <a:off x="456900" y="1982532"/>
            <a:ext cx="185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>
              <a:solidFill>
                <a:srgbClr val="84BCDD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0" name="Google Shape;68;p14"/>
          <p:cNvSpPr txBox="1"/>
          <p:nvPr/>
        </p:nvSpPr>
        <p:spPr bwMode="auto">
          <a:xfrm>
            <a:off x="456900" y="3006479"/>
            <a:ext cx="185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>
              <a:solidFill>
                <a:srgbClr val="84BCDD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1" name="Google Shape;69;p14"/>
          <p:cNvSpPr txBox="1"/>
          <p:nvPr/>
        </p:nvSpPr>
        <p:spPr bwMode="auto">
          <a:xfrm>
            <a:off x="462062" y="3859950"/>
            <a:ext cx="185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>
              <a:solidFill>
                <a:srgbClr val="84BCDD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8" name="Google Shape;63;p14"/>
          <p:cNvSpPr txBox="1"/>
          <p:nvPr/>
        </p:nvSpPr>
        <p:spPr bwMode="auto">
          <a:xfrm>
            <a:off x="341265" y="1053270"/>
            <a:ext cx="8451570" cy="46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60A1D7"/>
                </a:solidFill>
                <a:latin typeface="Bliss Pro" panose="02000506050000020004" pitchFamily="50" charset="0"/>
                <a:ea typeface="Roboto Light"/>
                <a:cs typeface="Roboto Light"/>
              </a:rPr>
              <a:t>НИПТ </a:t>
            </a:r>
            <a:r>
              <a:rPr lang="ru-RU" sz="2000" b="1" dirty="0">
                <a:solidFill>
                  <a:srgbClr val="60A1D7"/>
                </a:solidFill>
                <a:latin typeface="Bliss Pro" panose="02000506050000020004" pitchFamily="50" charset="0"/>
                <a:ea typeface="Roboto Light"/>
                <a:cs typeface="Roboto Light"/>
              </a:rPr>
              <a:t>– комплексная дородовая диагностика с целью определения на раннем гестационном периоде синдрома Дауна и других геномных патологий</a:t>
            </a:r>
            <a:r>
              <a:rPr lang="ru-RU" sz="2000" b="1" dirty="0" smtClean="0">
                <a:solidFill>
                  <a:srgbClr val="60A1D7"/>
                </a:solidFill>
                <a:latin typeface="Bliss Pro" panose="02000506050000020004" pitchFamily="50" charset="0"/>
                <a:ea typeface="Roboto Light"/>
                <a:cs typeface="Roboto Light"/>
              </a:rPr>
              <a:t>:</a:t>
            </a:r>
            <a:endParaRPr lang="ru-RU" dirty="0">
              <a:solidFill>
                <a:srgbClr val="394A56"/>
              </a:solidFill>
              <a:latin typeface="Bliss Pro" panose="02000506050000020004" pitchFamily="50" charset="0"/>
              <a:ea typeface="Roboto Light"/>
              <a:cs typeface="Roboto Light"/>
            </a:endParaRPr>
          </a:p>
        </p:txBody>
      </p:sp>
      <p:sp>
        <p:nvSpPr>
          <p:cNvPr id="12" name="TextBox 5"/>
          <p:cNvSpPr txBox="1"/>
          <p:nvPr/>
        </p:nvSpPr>
        <p:spPr bwMode="auto">
          <a:xfrm>
            <a:off x="549750" y="2366578"/>
            <a:ext cx="3408863" cy="1805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Bliss Pro" panose="02000506050000020004" pitchFamily="50" charset="0"/>
                <a:ea typeface="Roboto Light"/>
              </a:rPr>
              <a:t>АНЕУПЛОИДИИ АУТОСОМ</a:t>
            </a:r>
          </a:p>
          <a:p>
            <a:pPr marL="114300" indent="0">
              <a:buNone/>
              <a:defRPr/>
            </a:pPr>
            <a:endParaRPr lang="ru-RU" b="1" dirty="0">
              <a:solidFill>
                <a:schemeClr val="bg1"/>
              </a:solidFill>
              <a:latin typeface="Bliss Pro" panose="02000506050000020004" pitchFamily="50" charset="0"/>
              <a:ea typeface="Roboto Light"/>
            </a:endParaRPr>
          </a:p>
          <a:p>
            <a:pPr marL="114300" indent="0">
              <a:buNone/>
              <a:defRPr/>
            </a:pPr>
            <a:r>
              <a:rPr lang="ru-RU" dirty="0">
                <a:solidFill>
                  <a:schemeClr val="bg1"/>
                </a:solidFill>
                <a:latin typeface="Bliss Pro" panose="02000506050000020004" pitchFamily="50" charset="0"/>
                <a:ea typeface="Roboto Light"/>
              </a:rPr>
              <a:t>Синдром Дауна (Трисомия 21)</a:t>
            </a:r>
          </a:p>
          <a:p>
            <a:pPr marL="114300" indent="0">
              <a:buNone/>
              <a:defRPr/>
            </a:pPr>
            <a:r>
              <a:rPr lang="ru-RU" dirty="0">
                <a:solidFill>
                  <a:schemeClr val="bg1"/>
                </a:solidFill>
                <a:latin typeface="Bliss Pro" panose="02000506050000020004" pitchFamily="50" charset="0"/>
                <a:ea typeface="Roboto Light"/>
              </a:rPr>
              <a:t>Синдром Эдвардса (Трисомия 18)</a:t>
            </a:r>
          </a:p>
          <a:p>
            <a:pPr marL="114300" indent="0">
              <a:buNone/>
              <a:defRPr/>
            </a:pPr>
            <a:r>
              <a:rPr lang="ru-RU" dirty="0">
                <a:solidFill>
                  <a:schemeClr val="bg1"/>
                </a:solidFill>
                <a:latin typeface="Bliss Pro" panose="02000506050000020004" pitchFamily="50" charset="0"/>
                <a:ea typeface="Roboto Light"/>
              </a:rPr>
              <a:t>Синдром Патау (Трисомия 13</a:t>
            </a:r>
            <a:r>
              <a:rPr lang="ru-RU" dirty="0" smtClean="0">
                <a:solidFill>
                  <a:schemeClr val="bg1"/>
                </a:solidFill>
                <a:latin typeface="Bliss Pro" panose="02000506050000020004" pitchFamily="50" charset="0"/>
                <a:ea typeface="Roboto Light"/>
              </a:rPr>
              <a:t>)</a:t>
            </a:r>
          </a:p>
          <a:p>
            <a:pPr marL="114300" indent="0">
              <a:buNone/>
              <a:defRPr/>
            </a:pPr>
            <a:r>
              <a:rPr lang="ru-RU" dirty="0">
                <a:solidFill>
                  <a:schemeClr val="bg1"/>
                </a:solidFill>
                <a:latin typeface="Bliss Pro" panose="02000506050000020004" pitchFamily="50" charset="0"/>
                <a:ea typeface="Roboto Light"/>
              </a:rPr>
              <a:t/>
            </a:r>
            <a:br>
              <a:rPr lang="ru-RU" dirty="0">
                <a:solidFill>
                  <a:schemeClr val="bg1"/>
                </a:solidFill>
                <a:latin typeface="Bliss Pro" panose="02000506050000020004" pitchFamily="50" charset="0"/>
                <a:ea typeface="Roboto Light"/>
              </a:rPr>
            </a:br>
            <a:r>
              <a:rPr lang="ru-RU" dirty="0" smtClean="0">
                <a:solidFill>
                  <a:schemeClr val="bg1"/>
                </a:solidFill>
                <a:latin typeface="Bliss Pro" panose="02000506050000020004" pitchFamily="50" charset="0"/>
                <a:ea typeface="Roboto Light"/>
              </a:rPr>
              <a:t>Анеуплоидии всех хромосом</a:t>
            </a:r>
            <a:endParaRPr lang="ru-RU" dirty="0">
              <a:solidFill>
                <a:schemeClr val="bg1"/>
              </a:solidFill>
              <a:latin typeface="Bliss Pro" panose="02000506050000020004" pitchFamily="50" charset="0"/>
              <a:ea typeface="Roboto Light"/>
            </a:endParaRPr>
          </a:p>
          <a:p>
            <a:pPr lvl="0" algn="just">
              <a:lnSpc>
                <a:spcPts val="1560"/>
              </a:lnSpc>
              <a:spcAft>
                <a:spcPts val="750"/>
              </a:spcAft>
              <a:defRPr/>
            </a:pPr>
            <a:endParaRPr lang="ru-RU" dirty="0">
              <a:solidFill>
                <a:schemeClr val="bg1"/>
              </a:solidFill>
              <a:latin typeface="Bliss Pro" panose="02000506050000020004" pitchFamily="50" charset="0"/>
              <a:ea typeface="Roboto Light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4496402" y="2244339"/>
            <a:ext cx="3818652" cy="1981314"/>
          </a:xfrm>
          <a:prstGeom prst="roundRect">
            <a:avLst/>
          </a:prstGeom>
          <a:gradFill>
            <a:gsLst>
              <a:gs pos="0">
                <a:srgbClr val="5997C8"/>
              </a:gs>
              <a:gs pos="100000">
                <a:srgbClr val="75B4C7"/>
              </a:gs>
            </a:gsLst>
            <a:lin ang="5400000" scaled="1"/>
          </a:gradFill>
          <a:ln>
            <a:solidFill>
              <a:srgbClr val="75B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5"/>
          <p:cNvSpPr txBox="1"/>
          <p:nvPr/>
        </p:nvSpPr>
        <p:spPr bwMode="auto">
          <a:xfrm>
            <a:off x="4578789" y="2366578"/>
            <a:ext cx="36773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>
              <a:defRPr/>
            </a:pPr>
            <a:r>
              <a:rPr lang="ru-RU" b="1" dirty="0" smtClean="0">
                <a:solidFill>
                  <a:schemeClr val="bg1"/>
                </a:solidFill>
                <a:latin typeface="Bliss Pro" panose="02000506050000020004" pitchFamily="50" charset="0"/>
                <a:ea typeface="Roboto Light"/>
              </a:rPr>
              <a:t>АНЕУПЛОИДИИ </a:t>
            </a:r>
            <a:r>
              <a:rPr lang="ru-RU" b="1" dirty="0">
                <a:solidFill>
                  <a:schemeClr val="bg1"/>
                </a:solidFill>
                <a:latin typeface="Bliss Pro" panose="02000506050000020004" pitchFamily="50" charset="0"/>
                <a:ea typeface="Roboto Light"/>
              </a:rPr>
              <a:t>ПОЛОВЫХ ХРОМОСОМ</a:t>
            </a:r>
          </a:p>
          <a:p>
            <a:pPr marL="114300">
              <a:defRPr/>
            </a:pPr>
            <a:endParaRPr lang="ru-RU" dirty="0" smtClean="0">
              <a:solidFill>
                <a:schemeClr val="bg1"/>
              </a:solidFill>
              <a:latin typeface="Bliss Pro" panose="02000506050000020004" pitchFamily="50" charset="0"/>
              <a:ea typeface="Roboto Light"/>
            </a:endParaRPr>
          </a:p>
          <a:p>
            <a:pPr marL="114300">
              <a:defRPr/>
            </a:pPr>
            <a:r>
              <a:rPr lang="ru-RU" dirty="0" smtClean="0">
                <a:solidFill>
                  <a:schemeClr val="bg1"/>
                </a:solidFill>
                <a:latin typeface="Bliss Pro" panose="02000506050000020004" pitchFamily="50" charset="0"/>
                <a:ea typeface="Roboto Light"/>
              </a:rPr>
              <a:t>Синдром </a:t>
            </a:r>
            <a:r>
              <a:rPr lang="ru-RU" dirty="0">
                <a:solidFill>
                  <a:schemeClr val="bg1"/>
                </a:solidFill>
                <a:latin typeface="Bliss Pro" panose="02000506050000020004" pitchFamily="50" charset="0"/>
                <a:ea typeface="Roboto Light"/>
              </a:rPr>
              <a:t>Тёрнера (Моносомия X)</a:t>
            </a:r>
          </a:p>
          <a:p>
            <a:pPr marL="114300">
              <a:defRPr/>
            </a:pPr>
            <a:r>
              <a:rPr lang="ru-RU" dirty="0">
                <a:solidFill>
                  <a:schemeClr val="bg1"/>
                </a:solidFill>
                <a:latin typeface="Bliss Pro" panose="02000506050000020004" pitchFamily="50" charset="0"/>
                <a:ea typeface="Roboto Light"/>
              </a:rPr>
              <a:t>Трисомия по X-хромосоме (Трисомия X)</a:t>
            </a:r>
          </a:p>
          <a:p>
            <a:pPr marL="114300">
              <a:defRPr/>
            </a:pPr>
            <a:r>
              <a:rPr lang="ru-RU" dirty="0">
                <a:solidFill>
                  <a:schemeClr val="bg1"/>
                </a:solidFill>
                <a:latin typeface="Bliss Pro" panose="02000506050000020004" pitchFamily="50" charset="0"/>
                <a:ea typeface="Roboto Light"/>
              </a:rPr>
              <a:t>Синдром Клайнфельтера (XXY</a:t>
            </a:r>
            <a:r>
              <a:rPr lang="ru-RU" dirty="0" smtClean="0">
                <a:solidFill>
                  <a:schemeClr val="bg1"/>
                </a:solidFill>
                <a:latin typeface="Bliss Pro" panose="02000506050000020004" pitchFamily="50" charset="0"/>
                <a:ea typeface="Roboto Light"/>
              </a:rPr>
              <a:t>)</a:t>
            </a:r>
          </a:p>
          <a:p>
            <a:pPr marL="114300">
              <a:defRPr/>
            </a:pPr>
            <a:r>
              <a:rPr lang="ru-RU" dirty="0" smtClean="0">
                <a:solidFill>
                  <a:schemeClr val="bg1"/>
                </a:solidFill>
                <a:latin typeface="Bliss Pro" panose="02000506050000020004" pitchFamily="50" charset="0"/>
                <a:ea typeface="Roboto Light"/>
              </a:rPr>
              <a:t>Синдром Якобса (</a:t>
            </a:r>
            <a:r>
              <a:rPr lang="en-US" dirty="0" smtClean="0">
                <a:solidFill>
                  <a:schemeClr val="bg1"/>
                </a:solidFill>
                <a:latin typeface="Bliss Pro" panose="02000506050000020004" pitchFamily="50" charset="0"/>
                <a:ea typeface="Roboto Light"/>
              </a:rPr>
              <a:t>XYY)</a:t>
            </a:r>
          </a:p>
          <a:p>
            <a:pPr marL="114300">
              <a:defRPr/>
            </a:pPr>
            <a:r>
              <a:rPr lang="ru-RU" dirty="0" smtClean="0">
                <a:solidFill>
                  <a:schemeClr val="bg1"/>
                </a:solidFill>
                <a:latin typeface="Bliss Pro" panose="02000506050000020004" pitchFamily="50" charset="0"/>
                <a:ea typeface="Roboto Light"/>
              </a:rPr>
              <a:t>Синдром </a:t>
            </a:r>
            <a:r>
              <a:rPr lang="en-US" dirty="0" smtClean="0">
                <a:solidFill>
                  <a:schemeClr val="bg1"/>
                </a:solidFill>
                <a:latin typeface="Bliss Pro" panose="02000506050000020004" pitchFamily="50" charset="0"/>
                <a:ea typeface="Roboto Light"/>
              </a:rPr>
              <a:t>XXYY</a:t>
            </a:r>
            <a:endParaRPr lang="ru-RU" dirty="0">
              <a:solidFill>
                <a:schemeClr val="bg1"/>
              </a:solidFill>
              <a:latin typeface="Bliss Pro" panose="02000506050000020004" pitchFamily="50" charset="0"/>
              <a:ea typeface="Roboto Ligh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1809" y="4725328"/>
            <a:ext cx="41168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5997C8"/>
                </a:solidFill>
                <a:latin typeface="Roboto"/>
                <a:ea typeface="Roboto"/>
                <a:cs typeface="Roboto"/>
              </a:rPr>
              <a:t>Точность и информативность теста – 99,9%</a:t>
            </a:r>
            <a:endParaRPr lang="ru-RU" dirty="0">
              <a:solidFill>
                <a:srgbClr val="599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37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61;p14"/>
          <p:cNvPicPr/>
          <p:nvPr/>
        </p:nvPicPr>
        <p:blipFill rotWithShape="1">
          <a:blip r:embed="rId3">
            <a:alphaModFix/>
          </a:blip>
          <a:srcRect l="14125" t="-773" r="11848" b="1721"/>
          <a:stretch/>
        </p:blipFill>
        <p:spPr bwMode="auto">
          <a:xfrm>
            <a:off x="2220868" y="-29317"/>
            <a:ext cx="6923132" cy="5744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4;p14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456903" y="451378"/>
            <a:ext cx="1406400" cy="3040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67;p14"/>
          <p:cNvSpPr txBox="1"/>
          <p:nvPr/>
        </p:nvSpPr>
        <p:spPr bwMode="auto">
          <a:xfrm>
            <a:off x="456900" y="1982532"/>
            <a:ext cx="185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>
              <a:solidFill>
                <a:srgbClr val="84BCDD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0" name="Google Shape;68;p14"/>
          <p:cNvSpPr txBox="1"/>
          <p:nvPr/>
        </p:nvSpPr>
        <p:spPr bwMode="auto">
          <a:xfrm>
            <a:off x="456900" y="3006479"/>
            <a:ext cx="185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>
              <a:solidFill>
                <a:srgbClr val="84BCDD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1" name="Google Shape;69;p14"/>
          <p:cNvSpPr txBox="1"/>
          <p:nvPr/>
        </p:nvSpPr>
        <p:spPr bwMode="auto">
          <a:xfrm>
            <a:off x="462062" y="3859950"/>
            <a:ext cx="185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>
              <a:solidFill>
                <a:srgbClr val="84BCDD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2" name="TextBox 5"/>
          <p:cNvSpPr txBox="1"/>
          <p:nvPr/>
        </p:nvSpPr>
        <p:spPr bwMode="auto">
          <a:xfrm>
            <a:off x="1245679" y="2500245"/>
            <a:ext cx="7500760" cy="2236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Доступен </a:t>
            </a: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с 10-ой недели беременности</a:t>
            </a:r>
          </a:p>
          <a:p>
            <a:pPr algn="just">
              <a:defRPr/>
            </a:pPr>
            <a:endParaRPr lang="ru-RU" dirty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  <a:p>
            <a:pPr algn="just">
              <a:defRPr/>
            </a:pP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Проводится для одноплодной и многоплодной беременности</a:t>
            </a:r>
          </a:p>
          <a:p>
            <a:pPr algn="just">
              <a:defRPr/>
            </a:pPr>
            <a:endParaRPr lang="ru-RU" dirty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  <a:p>
            <a:pPr algn="just">
              <a:defRPr/>
            </a:pP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Применяется как при естественной беременности, так и при использовании ВРТ</a:t>
            </a:r>
          </a:p>
          <a:p>
            <a:pPr algn="just">
              <a:defRPr/>
            </a:pPr>
            <a:endParaRPr lang="ru-RU" dirty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  <a:p>
            <a:pPr algn="just">
              <a:defRPr/>
            </a:pP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Применяется при использовании донорского </a:t>
            </a: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ооцита и при суррогатном материнстве</a:t>
            </a:r>
            <a:endParaRPr lang="ru-RU" dirty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  <a:p>
            <a:pPr algn="just">
              <a:defRPr/>
            </a:pPr>
            <a:endParaRPr lang="ru-RU" dirty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  <a:p>
            <a:pPr algn="just">
              <a:defRPr/>
            </a:pP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Срок выполнения – 14 календарных дней с момента поступления биоматериала в лабораторию</a:t>
            </a:r>
          </a:p>
          <a:p>
            <a:pPr lvl="0" algn="just">
              <a:lnSpc>
                <a:spcPts val="1560"/>
              </a:lnSpc>
              <a:spcAft>
                <a:spcPts val="750"/>
              </a:spcAft>
              <a:defRPr/>
            </a:pPr>
            <a:endParaRPr lang="ru-RU" dirty="0" smtClean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27584" y="2613677"/>
            <a:ext cx="54260" cy="45719"/>
          </a:xfrm>
          <a:prstGeom prst="ellipse">
            <a:avLst/>
          </a:prstGeom>
          <a:solidFill>
            <a:srgbClr val="75B4C7"/>
          </a:solidFill>
          <a:ln>
            <a:solidFill>
              <a:srgbClr val="75B4C7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827584" y="3014012"/>
            <a:ext cx="54260" cy="45719"/>
          </a:xfrm>
          <a:prstGeom prst="ellipse">
            <a:avLst/>
          </a:prstGeom>
          <a:solidFill>
            <a:srgbClr val="75B4C7"/>
          </a:solidFill>
          <a:ln>
            <a:solidFill>
              <a:srgbClr val="75B4C7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827584" y="3465140"/>
            <a:ext cx="54260" cy="45719"/>
          </a:xfrm>
          <a:prstGeom prst="ellipse">
            <a:avLst/>
          </a:prstGeom>
          <a:solidFill>
            <a:srgbClr val="75B4C7"/>
          </a:solidFill>
          <a:ln>
            <a:solidFill>
              <a:srgbClr val="75B4C7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827584" y="3916268"/>
            <a:ext cx="54260" cy="45719"/>
          </a:xfrm>
          <a:prstGeom prst="ellipse">
            <a:avLst/>
          </a:prstGeom>
          <a:solidFill>
            <a:srgbClr val="75B4C7"/>
          </a:solidFill>
          <a:ln>
            <a:solidFill>
              <a:srgbClr val="75B4C7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 bwMode="auto">
          <a:xfrm>
            <a:off x="827584" y="4344536"/>
            <a:ext cx="54260" cy="45719"/>
          </a:xfrm>
          <a:prstGeom prst="ellipse">
            <a:avLst/>
          </a:prstGeom>
          <a:solidFill>
            <a:srgbClr val="75B4C7"/>
          </a:solidFill>
          <a:ln>
            <a:solidFill>
              <a:srgbClr val="75B4C7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353" y="1189488"/>
            <a:ext cx="699263" cy="699263"/>
          </a:xfrm>
          <a:prstGeom prst="rect">
            <a:avLst/>
          </a:prstGeom>
        </p:spPr>
      </p:pic>
      <p:sp>
        <p:nvSpPr>
          <p:cNvPr id="20" name="Google Shape;63;p14"/>
          <p:cNvSpPr txBox="1"/>
          <p:nvPr/>
        </p:nvSpPr>
        <p:spPr bwMode="auto">
          <a:xfrm>
            <a:off x="1331640" y="1381765"/>
            <a:ext cx="8208912" cy="49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60A1D7"/>
                </a:solidFill>
                <a:latin typeface="Bliss Pro" panose="02000506050000020004" pitchFamily="50" charset="0"/>
                <a:ea typeface="Roboto Light"/>
                <a:cs typeface="Roboto Light"/>
              </a:rPr>
              <a:t>Параметры:</a:t>
            </a:r>
            <a:endParaRPr lang="ru-RU" sz="2000" b="1" dirty="0">
              <a:solidFill>
                <a:srgbClr val="60A1D7"/>
              </a:solidFill>
              <a:latin typeface="Bliss Pro" panose="02000506050000020004" pitchFamily="50" charset="0"/>
              <a:ea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27444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61;p14"/>
          <p:cNvPicPr/>
          <p:nvPr/>
        </p:nvPicPr>
        <p:blipFill rotWithShape="1">
          <a:blip r:embed="rId3">
            <a:alphaModFix/>
          </a:blip>
          <a:srcRect l="14125" t="-773" r="11848" b="1721"/>
          <a:stretch/>
        </p:blipFill>
        <p:spPr bwMode="auto">
          <a:xfrm>
            <a:off x="2220868" y="-29317"/>
            <a:ext cx="6923132" cy="57443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3;p14"/>
          <p:cNvSpPr txBox="1"/>
          <p:nvPr/>
        </p:nvSpPr>
        <p:spPr bwMode="auto">
          <a:xfrm>
            <a:off x="3739909" y="899730"/>
            <a:ext cx="4939936" cy="49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60A1D7"/>
                </a:solidFill>
                <a:latin typeface="Bliss Pro" panose="02000506050000020004" pitchFamily="50" charset="0"/>
                <a:ea typeface="Roboto Light"/>
                <a:cs typeface="Roboto Light"/>
              </a:rPr>
              <a:t>Методика:</a:t>
            </a:r>
            <a:endParaRPr lang="ru-RU" sz="2000" b="1" dirty="0">
              <a:solidFill>
                <a:srgbClr val="60A1D7"/>
              </a:solidFill>
              <a:latin typeface="Bliss Pro" panose="02000506050000020004" pitchFamily="50" charset="0"/>
              <a:ea typeface="Roboto Light"/>
              <a:cs typeface="Roboto Light"/>
            </a:endParaRPr>
          </a:p>
          <a:p>
            <a:pPr marL="0" lvl="0" indent="0" algn="l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ru-RU" dirty="0">
              <a:solidFill>
                <a:srgbClr val="394A56"/>
              </a:solidFill>
              <a:latin typeface="Bliss Pro" panose="02000506050000020004" pitchFamily="50" charset="0"/>
              <a:ea typeface="Roboto Light"/>
              <a:cs typeface="Roboto Light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dirty="0">
              <a:solidFill>
                <a:srgbClr val="394A56"/>
              </a:solidFill>
              <a:latin typeface="Bliss Pro" panose="02000506050000020004" pitchFamily="50" charset="0"/>
              <a:ea typeface="Roboto Light"/>
              <a:cs typeface="Roboto Light"/>
            </a:endParaRPr>
          </a:p>
          <a:p>
            <a:pPr marL="0" lvl="0" indent="0" algn="l">
              <a:lnSpc>
                <a:spcPct val="135000"/>
              </a:lnSpc>
              <a:spcBef>
                <a:spcPts val="0"/>
              </a:spcBef>
              <a:spcAft>
                <a:spcPts val="2300"/>
              </a:spcAft>
              <a:buNone/>
              <a:defRPr/>
            </a:pPr>
            <a:endParaRPr dirty="0">
              <a:solidFill>
                <a:srgbClr val="394A56"/>
              </a:solidFill>
              <a:latin typeface="Bliss Pro" panose="02000506050000020004" pitchFamily="50" charset="0"/>
              <a:ea typeface="Roboto Light"/>
              <a:cs typeface="Roboto Light"/>
            </a:endParaRPr>
          </a:p>
        </p:txBody>
      </p:sp>
      <p:pic>
        <p:nvPicPr>
          <p:cNvPr id="7" name="Google Shape;64;p14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456903" y="451378"/>
            <a:ext cx="1406400" cy="3040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67;p14"/>
          <p:cNvSpPr txBox="1"/>
          <p:nvPr/>
        </p:nvSpPr>
        <p:spPr bwMode="auto">
          <a:xfrm>
            <a:off x="456900" y="1982532"/>
            <a:ext cx="185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>
              <a:solidFill>
                <a:srgbClr val="84BCDD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0" name="Google Shape;68;p14"/>
          <p:cNvSpPr txBox="1"/>
          <p:nvPr/>
        </p:nvSpPr>
        <p:spPr bwMode="auto">
          <a:xfrm>
            <a:off x="456900" y="3006479"/>
            <a:ext cx="185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>
              <a:solidFill>
                <a:srgbClr val="84BCDD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1" name="Google Shape;69;p14"/>
          <p:cNvSpPr txBox="1"/>
          <p:nvPr/>
        </p:nvSpPr>
        <p:spPr bwMode="auto">
          <a:xfrm>
            <a:off x="462062" y="3859950"/>
            <a:ext cx="185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>
              <a:solidFill>
                <a:srgbClr val="84BCDD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2" name="TextBox 5"/>
          <p:cNvSpPr txBox="1"/>
          <p:nvPr/>
        </p:nvSpPr>
        <p:spPr bwMode="auto">
          <a:xfrm>
            <a:off x="3851920" y="1699004"/>
            <a:ext cx="49685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  <a:defRPr/>
            </a:pP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MG</a:t>
            </a:r>
            <a:r>
              <a:rPr lang="en-US" dirty="0" err="1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iEASY</a:t>
            </a:r>
            <a:r>
              <a:rPr lang="en-US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 </a:t>
            </a: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использует </a:t>
            </a: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технологию линейной амплификации ДНК, позволяющую избежать накопления ошибок ПЦР </a:t>
            </a:r>
          </a:p>
          <a:p>
            <a:pPr marL="114300" indent="0">
              <a:buNone/>
              <a:defRPr/>
            </a:pPr>
            <a:endParaRPr lang="ru-RU" dirty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  <a:p>
            <a:pPr marL="114300" indent="0">
              <a:buNone/>
              <a:defRPr/>
            </a:pP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MG</a:t>
            </a:r>
            <a:r>
              <a:rPr lang="en-US" dirty="0" err="1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iEASY</a:t>
            </a: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 </a:t>
            </a: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использует технологию массового параллельного секвенирования, </a:t>
            </a: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т.е. </a:t>
            </a: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секвенирует миллионы фрагментов материнской и фетальной ДНК в каждом образце, что позволяет исследовать весь геном и, с помощью биоинформатического анализа, сравнить с референсным геномом для обнаружения хромосомной патологии</a:t>
            </a:r>
          </a:p>
          <a:p>
            <a:pPr marL="114300" indent="0">
              <a:buNone/>
              <a:defRPr/>
            </a:pPr>
            <a:endParaRPr lang="ru-RU" dirty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  <a:p>
            <a:pPr marL="114300" indent="0">
              <a:buNone/>
              <a:defRPr/>
            </a:pP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MG</a:t>
            </a:r>
            <a:r>
              <a:rPr lang="en-US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iEASY</a:t>
            </a: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 </a:t>
            </a: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полностью автоматизирован: выделение ДНК, приготовление библиотек и секвенирование осуществляется при помощи автоматизированных систем, что исключает возможность влияния человеческого фактора на качество исследования</a:t>
            </a:r>
          </a:p>
        </p:txBody>
      </p:sp>
      <p:sp>
        <p:nvSpPr>
          <p:cNvPr id="8" name="Овал 7"/>
          <p:cNvSpPr/>
          <p:nvPr/>
        </p:nvSpPr>
        <p:spPr>
          <a:xfrm>
            <a:off x="3682264" y="1821200"/>
            <a:ext cx="54260" cy="45719"/>
          </a:xfrm>
          <a:prstGeom prst="ellipse">
            <a:avLst/>
          </a:prstGeom>
          <a:solidFill>
            <a:srgbClr val="75B4C7"/>
          </a:solidFill>
          <a:ln>
            <a:solidFill>
              <a:srgbClr val="75B4C7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3685649" y="2481131"/>
            <a:ext cx="54260" cy="45719"/>
          </a:xfrm>
          <a:prstGeom prst="ellipse">
            <a:avLst/>
          </a:prstGeom>
          <a:solidFill>
            <a:srgbClr val="75B4C7"/>
          </a:solidFill>
          <a:ln>
            <a:solidFill>
              <a:srgbClr val="75B4C7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3677721" y="3951479"/>
            <a:ext cx="54260" cy="45719"/>
          </a:xfrm>
          <a:prstGeom prst="ellipse">
            <a:avLst/>
          </a:prstGeom>
          <a:solidFill>
            <a:srgbClr val="75B4C7"/>
          </a:solidFill>
          <a:ln>
            <a:solidFill>
              <a:srgbClr val="75B4C7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051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03" r="23497" b="7673"/>
          <a:stretch/>
        </p:blipFill>
        <p:spPr>
          <a:xfrm>
            <a:off x="211657" y="1432076"/>
            <a:ext cx="3412909" cy="3757206"/>
          </a:xfrm>
          <a:prstGeom prst="rect">
            <a:avLst/>
          </a:prstGeom>
          <a:effectLst>
            <a:glow>
              <a:schemeClr val="accent1"/>
            </a:glow>
            <a:outerShdw blurRad="50800" dist="50800" dir="600000" algn="ctr" rotWithShape="0">
              <a:srgbClr val="000000">
                <a:alpha val="43137"/>
              </a:srgbClr>
            </a:outerShdw>
            <a:softEdge rad="241300"/>
          </a:effectLst>
          <a:scene3d>
            <a:camera prst="orthographicFront"/>
            <a:lightRig rig="brightRoom" dir="t"/>
          </a:scene3d>
          <a:sp3d/>
        </p:spPr>
      </p:pic>
      <p:sp>
        <p:nvSpPr>
          <p:cNvPr id="13" name="Прямоугольник 12"/>
          <p:cNvSpPr/>
          <p:nvPr/>
        </p:nvSpPr>
        <p:spPr bwMode="auto">
          <a:xfrm>
            <a:off x="323528" y="5189282"/>
            <a:ext cx="87735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247674"/>
                </a:solidFill>
                <a:latin typeface="Roboto"/>
                <a:ea typeface="Roboto"/>
                <a:cs typeface="Roboto"/>
              </a:rPr>
              <a:t>В настоящее время проходит регистрация НИПТ </a:t>
            </a:r>
            <a:r>
              <a:rPr lang="en-US" sz="1200" b="1" dirty="0" smtClean="0">
                <a:solidFill>
                  <a:srgbClr val="247674"/>
                </a:solidFill>
                <a:latin typeface="Roboto"/>
                <a:ea typeface="Roboto"/>
                <a:cs typeface="Roboto"/>
              </a:rPr>
              <a:t>MGiEASY</a:t>
            </a:r>
            <a:r>
              <a:rPr lang="ru-RU" sz="1200" b="1" dirty="0" smtClean="0">
                <a:solidFill>
                  <a:srgbClr val="247674"/>
                </a:solidFill>
                <a:latin typeface="Roboto"/>
                <a:ea typeface="Roboto"/>
                <a:cs typeface="Roboto"/>
              </a:rPr>
              <a:t> в РФ, срок получения РУ вторая половина 2022 года</a:t>
            </a:r>
            <a:endParaRPr lang="ru-RU" sz="1200" dirty="0">
              <a:solidFill>
                <a:srgbClr val="2476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20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61;p14"/>
          <p:cNvPicPr/>
          <p:nvPr/>
        </p:nvPicPr>
        <p:blipFill rotWithShape="1">
          <a:blip r:embed="rId2">
            <a:alphaModFix/>
          </a:blip>
          <a:srcRect l="14125" t="-773" r="11848" b="1721"/>
          <a:stretch/>
        </p:blipFill>
        <p:spPr bwMode="auto">
          <a:xfrm>
            <a:off x="2188678" y="-54007"/>
            <a:ext cx="6923132" cy="574431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Скругленный прямоугольник 73"/>
          <p:cNvSpPr/>
          <p:nvPr/>
        </p:nvSpPr>
        <p:spPr bwMode="auto">
          <a:xfrm>
            <a:off x="7363479" y="1702418"/>
            <a:ext cx="1592261" cy="3534274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0"/>
                  <a:lumOff val="100000"/>
                </a:schemeClr>
              </a:gs>
              <a:gs pos="0">
                <a:srgbClr val="75B4C7">
                  <a:alpha val="63000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solidFill>
              <a:srgbClr val="75B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Скругленный прямоугольник 72"/>
          <p:cNvSpPr/>
          <p:nvPr/>
        </p:nvSpPr>
        <p:spPr bwMode="auto">
          <a:xfrm>
            <a:off x="5608203" y="1703460"/>
            <a:ext cx="1592261" cy="3534274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0"/>
                  <a:lumOff val="100000"/>
                </a:schemeClr>
              </a:gs>
              <a:gs pos="0">
                <a:srgbClr val="75B4C7">
                  <a:alpha val="63000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solidFill>
              <a:srgbClr val="75B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Скругленный прямоугольник 71"/>
          <p:cNvSpPr/>
          <p:nvPr/>
        </p:nvSpPr>
        <p:spPr bwMode="auto">
          <a:xfrm>
            <a:off x="3867290" y="1702418"/>
            <a:ext cx="1592261" cy="3534274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0"/>
                  <a:lumOff val="100000"/>
                </a:schemeClr>
              </a:gs>
              <a:gs pos="0">
                <a:srgbClr val="75B4C7">
                  <a:alpha val="63000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solidFill>
              <a:srgbClr val="75B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Скругленный прямоугольник 70"/>
          <p:cNvSpPr/>
          <p:nvPr/>
        </p:nvSpPr>
        <p:spPr bwMode="auto">
          <a:xfrm>
            <a:off x="2104321" y="1703460"/>
            <a:ext cx="1592261" cy="3534274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0"/>
                  <a:lumOff val="100000"/>
                </a:schemeClr>
              </a:gs>
              <a:gs pos="0">
                <a:srgbClr val="75B4C7">
                  <a:alpha val="63000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solidFill>
              <a:srgbClr val="75B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371055" y="1667298"/>
            <a:ext cx="1592261" cy="3534274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0"/>
                  <a:lumOff val="100000"/>
                </a:schemeClr>
              </a:gs>
              <a:gs pos="0">
                <a:srgbClr val="75B4C7">
                  <a:alpha val="63000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solidFill>
              <a:srgbClr val="75B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Google Shape;64;p14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456903" y="451378"/>
            <a:ext cx="1406400" cy="3040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67;p14"/>
          <p:cNvSpPr txBox="1"/>
          <p:nvPr/>
        </p:nvSpPr>
        <p:spPr bwMode="auto">
          <a:xfrm>
            <a:off x="456900" y="1982532"/>
            <a:ext cx="185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>
              <a:solidFill>
                <a:srgbClr val="84BCDD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0" name="Google Shape;68;p14"/>
          <p:cNvSpPr txBox="1"/>
          <p:nvPr/>
        </p:nvSpPr>
        <p:spPr bwMode="auto">
          <a:xfrm>
            <a:off x="456900" y="3006479"/>
            <a:ext cx="185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>
              <a:solidFill>
                <a:srgbClr val="84BCDD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1" name="Google Shape;69;p14"/>
          <p:cNvSpPr txBox="1"/>
          <p:nvPr/>
        </p:nvSpPr>
        <p:spPr bwMode="auto">
          <a:xfrm>
            <a:off x="462062" y="3859950"/>
            <a:ext cx="185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 dirty="0">
              <a:solidFill>
                <a:srgbClr val="84BCDD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2" name="TextBox 5"/>
          <p:cNvSpPr txBox="1"/>
          <p:nvPr/>
        </p:nvSpPr>
        <p:spPr bwMode="auto">
          <a:xfrm>
            <a:off x="455847" y="1788319"/>
            <a:ext cx="1573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  <a:defRPr/>
            </a:pPr>
            <a:r>
              <a:rPr lang="en-US" sz="1200" b="1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MGiEASY LITE</a:t>
            </a:r>
            <a:endParaRPr lang="ru-RU" sz="1200" dirty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</p:txBody>
      </p:sp>
      <p:sp>
        <p:nvSpPr>
          <p:cNvPr id="14" name="Google Shape;63;p14"/>
          <p:cNvSpPr txBox="1"/>
          <p:nvPr/>
        </p:nvSpPr>
        <p:spPr bwMode="auto">
          <a:xfrm>
            <a:off x="456900" y="1006444"/>
            <a:ext cx="6264696" cy="49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60A1D7"/>
                </a:solidFill>
                <a:latin typeface="Bliss Pro" panose="02000506050000020004" pitchFamily="50" charset="0"/>
                <a:ea typeface="Roboto Light"/>
                <a:cs typeface="Roboto Light"/>
              </a:rPr>
              <a:t>Партнерская цена и опции НИПТ</a:t>
            </a:r>
            <a:r>
              <a:rPr lang="ru-RU" sz="2000" b="1" dirty="0">
                <a:solidFill>
                  <a:srgbClr val="60A1D7"/>
                </a:solidFill>
                <a:latin typeface="Bliss Pro" panose="02000506050000020004" pitchFamily="50" charset="0"/>
                <a:ea typeface="Roboto Light"/>
                <a:cs typeface="Roboto Light"/>
              </a:rPr>
              <a:t>:</a:t>
            </a:r>
          </a:p>
        </p:txBody>
      </p:sp>
      <p:sp>
        <p:nvSpPr>
          <p:cNvPr id="19" name="TextBox 5"/>
          <p:cNvSpPr txBox="1"/>
          <p:nvPr/>
        </p:nvSpPr>
        <p:spPr bwMode="auto">
          <a:xfrm>
            <a:off x="2004596" y="1794033"/>
            <a:ext cx="1782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  <a:defRPr/>
            </a:pPr>
            <a:r>
              <a:rPr lang="en-US" sz="1200" b="1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MGiEASY STANDART</a:t>
            </a:r>
            <a:endParaRPr lang="ru-RU" sz="1200" b="1" dirty="0" smtClean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</p:txBody>
      </p:sp>
      <p:sp>
        <p:nvSpPr>
          <p:cNvPr id="28" name="TextBox 5"/>
          <p:cNvSpPr txBox="1"/>
          <p:nvPr/>
        </p:nvSpPr>
        <p:spPr bwMode="auto">
          <a:xfrm>
            <a:off x="3834529" y="1794033"/>
            <a:ext cx="1573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  <a:defRPr/>
            </a:pPr>
            <a:r>
              <a:rPr lang="en-US" sz="1200" b="1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MGiEASY OPTIMA</a:t>
            </a:r>
            <a:endParaRPr lang="ru-RU" sz="1200" b="1" dirty="0" smtClean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</p:txBody>
      </p:sp>
      <p:sp>
        <p:nvSpPr>
          <p:cNvPr id="32" name="TextBox 5"/>
          <p:cNvSpPr txBox="1"/>
          <p:nvPr/>
        </p:nvSpPr>
        <p:spPr bwMode="auto">
          <a:xfrm>
            <a:off x="5577328" y="1780888"/>
            <a:ext cx="1642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  <a:defRPr/>
            </a:pPr>
            <a:r>
              <a:rPr lang="en-US" sz="1200" b="1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MGiEASY PREMIUM</a:t>
            </a:r>
            <a:endParaRPr lang="ru-RU" sz="1200" b="1" dirty="0" smtClean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6372" y="2061790"/>
            <a:ext cx="2061659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  <a:defRPr/>
            </a:pPr>
            <a:r>
              <a:rPr lang="ru-RU" sz="1000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Синдром Дауна (</a:t>
            </a:r>
            <a:r>
              <a:rPr lang="ru-RU" sz="1000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Т21)</a:t>
            </a:r>
          </a:p>
          <a:p>
            <a:pPr marL="114300" indent="0">
              <a:buNone/>
              <a:defRPr/>
            </a:pPr>
            <a:endParaRPr lang="ru-RU" sz="1000" dirty="0" smtClean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  <a:p>
            <a:pPr marL="114300" indent="0">
              <a:buNone/>
              <a:defRPr/>
            </a:pPr>
            <a:r>
              <a:rPr lang="ru-RU" sz="1000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+ Определение пола </a:t>
            </a:r>
            <a:r>
              <a:rPr lang="ru-RU" sz="1100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/>
            </a:r>
            <a:br>
              <a:rPr lang="ru-RU" sz="1100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</a:br>
            <a:endParaRPr lang="ru-RU" sz="1100" dirty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2032759" y="2046494"/>
            <a:ext cx="206165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  <a:defRPr/>
            </a:pPr>
            <a:r>
              <a:rPr lang="ru-RU" sz="1000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Синдром Дауна (</a:t>
            </a:r>
            <a:r>
              <a:rPr lang="ru-RU" sz="1000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Т21)</a:t>
            </a:r>
            <a:endParaRPr lang="en-US" sz="1000" dirty="0" smtClean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  <a:p>
            <a:pPr marL="114300" indent="0">
              <a:buNone/>
              <a:defRPr/>
            </a:pPr>
            <a:r>
              <a:rPr lang="ru-RU" sz="1000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Синдром Эдвардса (Т18)</a:t>
            </a:r>
          </a:p>
          <a:p>
            <a:pPr marL="114300" indent="0">
              <a:buNone/>
              <a:defRPr/>
            </a:pPr>
            <a:r>
              <a:rPr lang="ru-RU" sz="1000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Синдром Патау (Т13)</a:t>
            </a:r>
          </a:p>
          <a:p>
            <a:pPr marL="114300" indent="0">
              <a:buNone/>
              <a:defRPr/>
            </a:pPr>
            <a:endParaRPr lang="ru-RU" sz="1000" dirty="0" smtClean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  <a:p>
            <a:pPr marL="114300" indent="0">
              <a:buNone/>
              <a:defRPr/>
            </a:pPr>
            <a:r>
              <a:rPr lang="ru-RU" sz="1000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+ Определение пола</a:t>
            </a:r>
            <a:endParaRPr lang="ru-RU" sz="1000" dirty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3791647" y="2046494"/>
            <a:ext cx="19368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  <a:defRPr/>
            </a:pPr>
            <a:r>
              <a:rPr lang="ru-RU" sz="1000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Синдром Дауна (</a:t>
            </a:r>
            <a:r>
              <a:rPr lang="ru-RU" sz="1000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Т21)</a:t>
            </a:r>
            <a:endParaRPr lang="en-US" sz="1000" dirty="0" smtClean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  <a:p>
            <a:pPr marL="114300" indent="0">
              <a:buNone/>
              <a:defRPr/>
            </a:pPr>
            <a:r>
              <a:rPr lang="ru-RU" sz="1000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Синдром Эдвардса (Т18)</a:t>
            </a:r>
          </a:p>
          <a:p>
            <a:pPr marL="114300" indent="0">
              <a:buNone/>
              <a:defRPr/>
            </a:pPr>
            <a:r>
              <a:rPr lang="ru-RU" sz="1000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Синдром Патау (Т13)</a:t>
            </a:r>
          </a:p>
          <a:p>
            <a:pPr marL="114300" indent="0">
              <a:buNone/>
              <a:defRPr/>
            </a:pPr>
            <a:r>
              <a:rPr lang="ru-RU" sz="1000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Синдром Тернера (Х)</a:t>
            </a:r>
          </a:p>
          <a:p>
            <a:pPr marL="114300" indent="0">
              <a:buNone/>
              <a:defRPr/>
            </a:pPr>
            <a:r>
              <a:rPr lang="ru-RU" sz="1000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Синдром Клайнфельтера (ХХ</a:t>
            </a:r>
            <a:r>
              <a:rPr lang="en-US" sz="1000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Y)</a:t>
            </a:r>
            <a:endParaRPr lang="ru-RU" sz="1000" dirty="0" smtClean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  <a:p>
            <a:pPr marL="114300" indent="0">
              <a:buNone/>
              <a:defRPr/>
            </a:pPr>
            <a:r>
              <a:rPr lang="ru-RU" sz="1000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Трисомия по Х хромосоме (ХХХ)</a:t>
            </a:r>
          </a:p>
          <a:p>
            <a:pPr marL="114300" indent="0">
              <a:buNone/>
              <a:defRPr/>
            </a:pPr>
            <a:endParaRPr lang="ru-RU" sz="1000" dirty="0" smtClean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  <a:p>
            <a:pPr marL="114300" indent="0">
              <a:buNone/>
              <a:defRPr/>
            </a:pPr>
            <a:r>
              <a:rPr lang="ru-RU" sz="1000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+ Определение пола</a:t>
            </a:r>
            <a:endParaRPr lang="ru-RU" sz="1000" dirty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5539639" y="2053554"/>
            <a:ext cx="1936842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  <a:defRPr/>
            </a:pPr>
            <a:r>
              <a:rPr lang="ru-RU" sz="980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Синдром Дауна (</a:t>
            </a:r>
            <a:r>
              <a:rPr lang="ru-RU" sz="980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Т21)</a:t>
            </a:r>
            <a:endParaRPr lang="en-US" sz="980" dirty="0" smtClean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  <a:p>
            <a:pPr marL="114300" indent="0">
              <a:buNone/>
              <a:defRPr/>
            </a:pPr>
            <a:r>
              <a:rPr lang="ru-RU" sz="980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Синдром Эдвардса (Т18)</a:t>
            </a:r>
          </a:p>
          <a:p>
            <a:pPr marL="114300" indent="0">
              <a:buNone/>
              <a:defRPr/>
            </a:pPr>
            <a:r>
              <a:rPr lang="ru-RU" sz="980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Синдром Патау (Т13)</a:t>
            </a:r>
          </a:p>
          <a:p>
            <a:pPr marL="114300" indent="0">
              <a:buNone/>
              <a:defRPr/>
            </a:pPr>
            <a:r>
              <a:rPr lang="ru-RU" sz="980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Синдром Тернера (Х)</a:t>
            </a:r>
          </a:p>
          <a:p>
            <a:pPr marL="114300" indent="0">
              <a:buNone/>
              <a:defRPr/>
            </a:pPr>
            <a:r>
              <a:rPr lang="ru-RU" sz="980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Синдром Клайнфельтера (ХХ</a:t>
            </a:r>
            <a:r>
              <a:rPr lang="en-US" sz="980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Y)</a:t>
            </a:r>
            <a:endParaRPr lang="ru-RU" sz="980" dirty="0" smtClean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  <a:p>
            <a:pPr marL="114300" indent="0">
              <a:buNone/>
              <a:defRPr/>
            </a:pPr>
            <a:r>
              <a:rPr lang="ru-RU" sz="980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Синдром Якобса (</a:t>
            </a:r>
            <a:r>
              <a:rPr lang="en-US" sz="980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XYY)</a:t>
            </a:r>
          </a:p>
          <a:p>
            <a:pPr marL="114300" indent="0">
              <a:buNone/>
              <a:defRPr/>
            </a:pPr>
            <a:r>
              <a:rPr lang="ru-RU" sz="980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Синдром </a:t>
            </a:r>
            <a:r>
              <a:rPr lang="en-US" sz="980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XXYY</a:t>
            </a:r>
            <a:endParaRPr lang="ru-RU" sz="980" dirty="0" smtClean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  <a:p>
            <a:pPr marL="114300" indent="0">
              <a:buNone/>
              <a:defRPr/>
            </a:pPr>
            <a:r>
              <a:rPr lang="ru-RU" sz="980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Трисомия по Х хромосоме (ХХХ)</a:t>
            </a:r>
            <a:endParaRPr lang="en-US" sz="980" dirty="0" smtClean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  <a:p>
            <a:pPr marL="114300" indent="0">
              <a:buNone/>
              <a:defRPr/>
            </a:pPr>
            <a:r>
              <a:rPr lang="ru-RU" sz="980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Трисомия по 9 хромосоме</a:t>
            </a:r>
          </a:p>
          <a:p>
            <a:pPr marL="114300" indent="0">
              <a:buNone/>
              <a:defRPr/>
            </a:pPr>
            <a:r>
              <a:rPr lang="ru-RU" sz="980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Трисомия по 16 хромосоме</a:t>
            </a:r>
          </a:p>
          <a:p>
            <a:pPr marL="114300" indent="0">
              <a:buNone/>
              <a:defRPr/>
            </a:pPr>
            <a:r>
              <a:rPr lang="ru-RU" sz="980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Трисомия по 22 хромосоме</a:t>
            </a:r>
          </a:p>
          <a:p>
            <a:pPr marL="114300" indent="0">
              <a:buNone/>
              <a:defRPr/>
            </a:pPr>
            <a:endParaRPr lang="ru-RU" sz="980" dirty="0" smtClean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  <a:p>
            <a:pPr marL="114300" indent="0">
              <a:buNone/>
              <a:defRPr/>
            </a:pPr>
            <a:r>
              <a:rPr lang="ru-RU" sz="980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+ Определение пола</a:t>
            </a:r>
            <a:endParaRPr lang="ru-RU" sz="980" dirty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0603" y="4570522"/>
            <a:ext cx="1293324" cy="3689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5"/>
          <p:cNvSpPr txBox="1"/>
          <p:nvPr/>
        </p:nvSpPr>
        <p:spPr bwMode="auto">
          <a:xfrm>
            <a:off x="446083" y="4545028"/>
            <a:ext cx="131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  <a:defRPr/>
            </a:pPr>
            <a:r>
              <a:rPr lang="ru-RU" sz="2000" b="1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17 </a:t>
            </a:r>
            <a:r>
              <a:rPr lang="ru-RU" sz="2000" b="1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000 </a:t>
            </a:r>
            <a:r>
              <a:rPr lang="ru-RU" sz="2000" b="1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₽</a:t>
            </a:r>
          </a:p>
        </p:txBody>
      </p:sp>
      <p:sp>
        <p:nvSpPr>
          <p:cNvPr id="76" name="TextBox 5"/>
          <p:cNvSpPr txBox="1"/>
          <p:nvPr/>
        </p:nvSpPr>
        <p:spPr bwMode="auto">
          <a:xfrm>
            <a:off x="7401435" y="1794033"/>
            <a:ext cx="1642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  <a:defRPr/>
            </a:pPr>
            <a:r>
              <a:rPr lang="en-US" sz="1200" b="1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MGiEASY EXTRA</a:t>
            </a:r>
            <a:endParaRPr lang="ru-RU" sz="1200" b="1" dirty="0" smtClean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 bwMode="auto">
          <a:xfrm>
            <a:off x="2257207" y="4570522"/>
            <a:ext cx="1293324" cy="3689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кругленный прямоугольник 77"/>
          <p:cNvSpPr/>
          <p:nvPr/>
        </p:nvSpPr>
        <p:spPr bwMode="auto">
          <a:xfrm>
            <a:off x="3974855" y="4570522"/>
            <a:ext cx="1293324" cy="3689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кругленный прямоугольник 78"/>
          <p:cNvSpPr/>
          <p:nvPr/>
        </p:nvSpPr>
        <p:spPr bwMode="auto">
          <a:xfrm>
            <a:off x="5757842" y="4570522"/>
            <a:ext cx="1293324" cy="3689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кругленный прямоугольник 79"/>
          <p:cNvSpPr/>
          <p:nvPr/>
        </p:nvSpPr>
        <p:spPr bwMode="auto">
          <a:xfrm>
            <a:off x="7498925" y="4570522"/>
            <a:ext cx="1293324" cy="3689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5"/>
          <p:cNvSpPr txBox="1"/>
          <p:nvPr/>
        </p:nvSpPr>
        <p:spPr bwMode="auto">
          <a:xfrm>
            <a:off x="2239691" y="4557685"/>
            <a:ext cx="131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  <a:defRPr/>
            </a:pPr>
            <a:r>
              <a:rPr lang="ru-RU" sz="2000" b="1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20 </a:t>
            </a:r>
            <a:r>
              <a:rPr lang="ru-RU" sz="2000" b="1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000 </a:t>
            </a:r>
            <a:r>
              <a:rPr lang="ru-RU" sz="2000" b="1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₽</a:t>
            </a:r>
          </a:p>
        </p:txBody>
      </p:sp>
      <p:sp>
        <p:nvSpPr>
          <p:cNvPr id="82" name="TextBox 5"/>
          <p:cNvSpPr txBox="1"/>
          <p:nvPr/>
        </p:nvSpPr>
        <p:spPr bwMode="auto">
          <a:xfrm>
            <a:off x="3962724" y="4554918"/>
            <a:ext cx="131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  <a:defRPr/>
            </a:pPr>
            <a:r>
              <a:rPr lang="ru-RU" sz="2000" b="1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22 </a:t>
            </a:r>
            <a:r>
              <a:rPr lang="ru-RU" sz="2000" b="1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000 </a:t>
            </a:r>
            <a:r>
              <a:rPr lang="ru-RU" sz="2000" b="1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₽</a:t>
            </a:r>
          </a:p>
        </p:txBody>
      </p:sp>
      <p:sp>
        <p:nvSpPr>
          <p:cNvPr id="83" name="TextBox 5"/>
          <p:cNvSpPr txBox="1"/>
          <p:nvPr/>
        </p:nvSpPr>
        <p:spPr bwMode="auto">
          <a:xfrm>
            <a:off x="5745911" y="4547912"/>
            <a:ext cx="131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  <a:defRPr/>
            </a:pPr>
            <a:r>
              <a:rPr lang="ru-RU" sz="2000" b="1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27 </a:t>
            </a:r>
            <a:r>
              <a:rPr lang="ru-RU" sz="2000" b="1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000 </a:t>
            </a:r>
            <a:r>
              <a:rPr lang="ru-RU" sz="2000" b="1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₽</a:t>
            </a:r>
          </a:p>
        </p:txBody>
      </p:sp>
      <p:sp>
        <p:nvSpPr>
          <p:cNvPr id="84" name="TextBox 5"/>
          <p:cNvSpPr txBox="1"/>
          <p:nvPr/>
        </p:nvSpPr>
        <p:spPr bwMode="auto">
          <a:xfrm>
            <a:off x="7503401" y="4583032"/>
            <a:ext cx="131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  <a:defRPr/>
            </a:pPr>
            <a:r>
              <a:rPr lang="ru-RU" sz="2000" b="1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32</a:t>
            </a:r>
            <a:r>
              <a:rPr lang="ru-RU" sz="2000" b="1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 </a:t>
            </a:r>
            <a:r>
              <a:rPr lang="ru-RU" sz="2000" b="1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000 </a:t>
            </a:r>
            <a:r>
              <a:rPr lang="ru-RU" sz="2000" b="1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₽</a:t>
            </a:r>
          </a:p>
        </p:txBody>
      </p:sp>
      <p:sp>
        <p:nvSpPr>
          <p:cNvPr id="85" name="Прямоугольник 84"/>
          <p:cNvSpPr/>
          <p:nvPr/>
        </p:nvSpPr>
        <p:spPr bwMode="auto">
          <a:xfrm>
            <a:off x="7257760" y="3992002"/>
            <a:ext cx="20616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  <a:defRPr/>
            </a:pPr>
            <a:r>
              <a:rPr lang="ru-RU" sz="1000" dirty="0" smtClean="0">
                <a:solidFill>
                  <a:srgbClr val="165A7C"/>
                </a:solidFill>
                <a:latin typeface="Bliss Pro" panose="02000506050000020004" pitchFamily="50" charset="0"/>
                <a:ea typeface="Roboto Light"/>
              </a:rPr>
              <a:t>+ Все хромосомы</a:t>
            </a:r>
          </a:p>
          <a:p>
            <a:pPr marL="114300" indent="0">
              <a:buNone/>
              <a:defRPr/>
            </a:pPr>
            <a:r>
              <a:rPr lang="ru-RU" sz="1100" dirty="0" smtClean="0">
                <a:solidFill>
                  <a:srgbClr val="165A7C"/>
                </a:solidFill>
                <a:latin typeface="Bliss Pro" panose="02000506050000020004" pitchFamily="50" charset="0"/>
                <a:ea typeface="Roboto Light"/>
              </a:rPr>
              <a:t/>
            </a:r>
            <a:br>
              <a:rPr lang="ru-RU" sz="1100" dirty="0" smtClean="0">
                <a:solidFill>
                  <a:srgbClr val="165A7C"/>
                </a:solidFill>
                <a:latin typeface="Bliss Pro" panose="02000506050000020004" pitchFamily="50" charset="0"/>
                <a:ea typeface="Roboto Light"/>
              </a:rPr>
            </a:br>
            <a:endParaRPr lang="ru-RU" sz="1100" dirty="0">
              <a:solidFill>
                <a:srgbClr val="165A7C"/>
              </a:solidFill>
              <a:latin typeface="Bliss Pro" panose="02000506050000020004" pitchFamily="50" charset="0"/>
              <a:ea typeface="Roboto Light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7257760" y="2050827"/>
            <a:ext cx="1936842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  <a:defRPr/>
            </a:pPr>
            <a:r>
              <a:rPr lang="ru-RU" sz="980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Синдром Дауна (</a:t>
            </a:r>
            <a:r>
              <a:rPr lang="ru-RU" sz="980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Т21)</a:t>
            </a:r>
            <a:endParaRPr lang="en-US" sz="980" dirty="0" smtClean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  <a:p>
            <a:pPr marL="114300" indent="0">
              <a:buNone/>
              <a:defRPr/>
            </a:pPr>
            <a:r>
              <a:rPr lang="ru-RU" sz="980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Синдром Эдвардса (Т18)</a:t>
            </a:r>
          </a:p>
          <a:p>
            <a:pPr marL="114300" indent="0">
              <a:buNone/>
              <a:defRPr/>
            </a:pPr>
            <a:r>
              <a:rPr lang="ru-RU" sz="980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Синдром Патау (Т13)</a:t>
            </a:r>
          </a:p>
          <a:p>
            <a:pPr marL="114300" indent="0">
              <a:buNone/>
              <a:defRPr/>
            </a:pPr>
            <a:r>
              <a:rPr lang="ru-RU" sz="980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Синдром Тернера (Х)</a:t>
            </a:r>
          </a:p>
          <a:p>
            <a:pPr marL="114300" indent="0">
              <a:buNone/>
              <a:defRPr/>
            </a:pPr>
            <a:r>
              <a:rPr lang="ru-RU" sz="980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Синдром Клайнфельтера (ХХ</a:t>
            </a:r>
            <a:r>
              <a:rPr lang="en-US" sz="980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Y)</a:t>
            </a:r>
            <a:endParaRPr lang="ru-RU" sz="980" dirty="0" smtClean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  <a:p>
            <a:pPr marL="114300" indent="0">
              <a:buNone/>
              <a:defRPr/>
            </a:pPr>
            <a:r>
              <a:rPr lang="ru-RU" sz="980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Синдром Якобса (</a:t>
            </a:r>
            <a:r>
              <a:rPr lang="en-US" sz="980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XYY)</a:t>
            </a:r>
          </a:p>
          <a:p>
            <a:pPr marL="114300" indent="0">
              <a:buNone/>
              <a:defRPr/>
            </a:pPr>
            <a:r>
              <a:rPr lang="ru-RU" sz="980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Синдром </a:t>
            </a:r>
            <a:r>
              <a:rPr lang="en-US" sz="980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XXYY</a:t>
            </a:r>
            <a:endParaRPr lang="ru-RU" sz="980" dirty="0" smtClean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  <a:p>
            <a:pPr marL="114300" indent="0">
              <a:buNone/>
              <a:defRPr/>
            </a:pPr>
            <a:r>
              <a:rPr lang="ru-RU" sz="980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Трисомия по Х хромосоме (ХХХ)</a:t>
            </a:r>
            <a:endParaRPr lang="en-US" sz="980" dirty="0" smtClean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  <a:p>
            <a:pPr marL="114300" indent="0">
              <a:buNone/>
              <a:defRPr/>
            </a:pPr>
            <a:r>
              <a:rPr lang="ru-RU" sz="980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Трисомия по 9 хромосоме</a:t>
            </a:r>
          </a:p>
          <a:p>
            <a:pPr marL="114300" indent="0">
              <a:buNone/>
              <a:defRPr/>
            </a:pPr>
            <a:r>
              <a:rPr lang="ru-RU" sz="980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Трисомия по 16 хромосоме</a:t>
            </a:r>
          </a:p>
          <a:p>
            <a:pPr marL="114300" indent="0">
              <a:buNone/>
              <a:defRPr/>
            </a:pPr>
            <a:r>
              <a:rPr lang="ru-RU" sz="980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Трисомия по 22 хромосоме</a:t>
            </a:r>
          </a:p>
          <a:p>
            <a:pPr marL="114300" indent="0">
              <a:buNone/>
              <a:defRPr/>
            </a:pPr>
            <a:endParaRPr lang="ru-RU" sz="980" dirty="0" smtClean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  <a:p>
            <a:pPr marL="114300" indent="0">
              <a:buNone/>
              <a:defRPr/>
            </a:pPr>
            <a:r>
              <a:rPr lang="ru-RU" sz="980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+ Определение пола</a:t>
            </a:r>
            <a:endParaRPr lang="ru-RU" sz="980" dirty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46025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61;p14"/>
          <p:cNvPicPr/>
          <p:nvPr/>
        </p:nvPicPr>
        <p:blipFill rotWithShape="1">
          <a:blip r:embed="rId3">
            <a:alphaModFix/>
          </a:blip>
          <a:srcRect l="14125" t="-773" r="11848" b="1721"/>
          <a:stretch/>
        </p:blipFill>
        <p:spPr bwMode="auto">
          <a:xfrm>
            <a:off x="2220868" y="-29317"/>
            <a:ext cx="6923132" cy="5744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4;p14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456903" y="451378"/>
            <a:ext cx="1406400" cy="3040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67;p14"/>
          <p:cNvSpPr txBox="1"/>
          <p:nvPr/>
        </p:nvSpPr>
        <p:spPr bwMode="auto">
          <a:xfrm>
            <a:off x="456900" y="1982532"/>
            <a:ext cx="185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>
              <a:solidFill>
                <a:srgbClr val="84BCDD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0" name="Google Shape;68;p14"/>
          <p:cNvSpPr txBox="1"/>
          <p:nvPr/>
        </p:nvSpPr>
        <p:spPr bwMode="auto">
          <a:xfrm>
            <a:off x="456900" y="3006479"/>
            <a:ext cx="185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>
              <a:solidFill>
                <a:srgbClr val="84BCDD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1" name="Google Shape;69;p14"/>
          <p:cNvSpPr txBox="1"/>
          <p:nvPr/>
        </p:nvSpPr>
        <p:spPr bwMode="auto">
          <a:xfrm>
            <a:off x="462062" y="3859950"/>
            <a:ext cx="185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>
              <a:solidFill>
                <a:srgbClr val="84BCDD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2" name="TextBox 5"/>
          <p:cNvSpPr txBox="1"/>
          <p:nvPr/>
        </p:nvSpPr>
        <p:spPr bwMode="auto">
          <a:xfrm>
            <a:off x="436912" y="1926147"/>
            <a:ext cx="85995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Проводится анализ NGS на трисомии и </a:t>
            </a:r>
            <a:r>
              <a:rPr lang="ru-RU" dirty="0" err="1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моносомии</a:t>
            </a: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 по всем хромосомам: с 1 по 22 и половые X, </a:t>
            </a: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Y.</a:t>
            </a:r>
            <a:endParaRPr lang="ru-RU" dirty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  <a:p>
            <a:pPr algn="just">
              <a:defRPr/>
            </a:pPr>
            <a:endParaRPr lang="ru-RU" dirty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  <a:p>
            <a:pPr algn="just">
              <a:defRPr/>
            </a:pP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Что </a:t>
            </a: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позволяет </a:t>
            </a: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выявить?</a:t>
            </a:r>
          </a:p>
          <a:p>
            <a:pPr algn="just">
              <a:defRPr/>
            </a:pP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1. Редкие </a:t>
            </a: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хромосомные аномалии в плаценте по НИПТ являются показанием к исключению у плода генетической патологии</a:t>
            </a: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:</a:t>
            </a:r>
          </a:p>
          <a:p>
            <a:pPr algn="just">
              <a:defRPr/>
            </a:pP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- мозаичных </a:t>
            </a: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хромосомных </a:t>
            </a: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аномалий</a:t>
            </a:r>
            <a:endParaRPr lang="ru-RU" dirty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  <a:p>
            <a:pPr algn="just">
              <a:defRPr/>
            </a:pP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- </a:t>
            </a:r>
            <a:r>
              <a:rPr lang="ru-RU" dirty="0" err="1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однородительской</a:t>
            </a: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 </a:t>
            </a: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дисомии по ряду </a:t>
            </a: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хромосом</a:t>
            </a:r>
          </a:p>
          <a:p>
            <a:pPr algn="just">
              <a:defRPr/>
            </a:pP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2. </a:t>
            </a: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Хромосомные аномалии в плаценте даже при условии здорового ребенка повышают акушерские риски. Плацентарный мозаицизм может приводить к ФПН, что меняет тактику ведения пациентов с редкими аномалиями по </a:t>
            </a: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НИПТ</a:t>
            </a:r>
            <a:endParaRPr lang="ru-RU" dirty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  <a:p>
            <a:pPr algn="just">
              <a:defRPr/>
            </a:pP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3. </a:t>
            </a: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НИПТ на 24 хромосомы рекомендован PGDIS после переноса мозаичных </a:t>
            </a: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эмбрионов</a:t>
            </a:r>
            <a:endParaRPr lang="ru-RU" dirty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  <a:p>
            <a:pPr algn="just">
              <a:defRPr/>
            </a:pP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4. </a:t>
            </a: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При выявлении редких аномалий по НИПТ высокий риск потери беременности. В случае остановки беременности будет выявлена причина, что позволит планировать следующую беременность с учетом отягощенного анамнеза по </a:t>
            </a: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ХА</a:t>
            </a:r>
            <a:endParaRPr lang="ru-RU" dirty="0">
              <a:solidFill>
                <a:srgbClr val="5997C8"/>
              </a:solidFill>
              <a:latin typeface="Bliss Pro" panose="02000506050000020004" pitchFamily="50" charset="0"/>
              <a:ea typeface="Roboto Light"/>
            </a:endParaRPr>
          </a:p>
          <a:p>
            <a:pPr algn="just">
              <a:defRPr/>
            </a:pPr>
            <a:r>
              <a:rPr lang="ru-RU" dirty="0" smtClean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5. </a:t>
            </a: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НИПТ на 24 хромосомы - самый частый запрос от пациентов с остановкой предыдущей беременности по причине редких ХА, является методом самой ранней </a:t>
            </a:r>
            <a:r>
              <a:rPr lang="ru-RU" dirty="0" err="1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детекции</a:t>
            </a:r>
            <a:r>
              <a:rPr lang="ru-RU" dirty="0">
                <a:solidFill>
                  <a:srgbClr val="5997C8"/>
                </a:solidFill>
                <a:latin typeface="Bliss Pro" panose="02000506050000020004" pitchFamily="50" charset="0"/>
                <a:ea typeface="Roboto Light"/>
              </a:rPr>
              <a:t> ХА для таких семей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353" y="1189488"/>
            <a:ext cx="699263" cy="699263"/>
          </a:xfrm>
          <a:prstGeom prst="rect">
            <a:avLst/>
          </a:prstGeom>
        </p:spPr>
      </p:pic>
      <p:sp>
        <p:nvSpPr>
          <p:cNvPr id="20" name="Google Shape;63;p14"/>
          <p:cNvSpPr txBox="1"/>
          <p:nvPr/>
        </p:nvSpPr>
        <p:spPr bwMode="auto">
          <a:xfrm>
            <a:off x="1331640" y="1381765"/>
            <a:ext cx="6264696" cy="49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60A1D7"/>
                </a:solidFill>
                <a:latin typeface="Bliss Pro" panose="02000506050000020004" pitchFamily="50" charset="0"/>
                <a:ea typeface="Roboto Light"/>
                <a:cs typeface="Roboto Light"/>
              </a:rPr>
              <a:t>НИПТ на 24 хромосомы: </a:t>
            </a:r>
            <a:endParaRPr lang="ru-RU" sz="2000" b="1" dirty="0">
              <a:solidFill>
                <a:srgbClr val="60A1D7"/>
              </a:solidFill>
              <a:latin typeface="Bliss Pro" panose="02000506050000020004" pitchFamily="50" charset="0"/>
              <a:ea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77927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</TotalTime>
  <Words>800</Words>
  <Application>Microsoft Office PowerPoint</Application>
  <DocSecurity>0</DocSecurity>
  <PresentationFormat>Экран (16:10)</PresentationFormat>
  <Paragraphs>139</Paragraphs>
  <Slides>13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Roboto</vt:lpstr>
      <vt:lpstr>Arial</vt:lpstr>
      <vt:lpstr>Bliss Pro</vt:lpstr>
      <vt:lpstr>Roboto Light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cp:keywords/>
  <dc:description/>
  <cp:lastModifiedBy>Наталья</cp:lastModifiedBy>
  <cp:revision>90</cp:revision>
  <dcterms:modified xsi:type="dcterms:W3CDTF">2021-12-13T08:29:26Z</dcterms:modified>
  <cp:category/>
  <dc:identifier/>
  <cp:contentStatus/>
  <dc:language/>
  <cp:version/>
</cp:coreProperties>
</file>