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81" r:id="rId3"/>
    <p:sldId id="266" r:id="rId4"/>
    <p:sldId id="284" r:id="rId5"/>
    <p:sldId id="265" r:id="rId6"/>
    <p:sldId id="285" r:id="rId7"/>
    <p:sldId id="278" r:id="rId8"/>
    <p:sldId id="259" r:id="rId9"/>
    <p:sldId id="257" r:id="rId10"/>
    <p:sldId id="287" r:id="rId11"/>
  </p:sldIdLst>
  <p:sldSz cx="14366875" cy="10158413"/>
  <p:notesSz cx="9144000" cy="6858000"/>
  <p:defaultTextStyle>
    <a:defPPr>
      <a:defRPr lang="ru-RU"/>
    </a:defPPr>
    <a:lvl1pPr marL="0" algn="l" defTabSz="1401409" rtl="0" eaLnBrk="1" latinLnBrk="0" hangingPunct="1">
      <a:defRPr sz="2759" kern="1200">
        <a:solidFill>
          <a:schemeClr val="tx1"/>
        </a:solidFill>
        <a:latin typeface="+mn-lt"/>
        <a:ea typeface="+mn-ea"/>
        <a:cs typeface="+mn-cs"/>
      </a:defRPr>
    </a:lvl1pPr>
    <a:lvl2pPr marL="700705" algn="l" defTabSz="1401409" rtl="0" eaLnBrk="1" latinLnBrk="0" hangingPunct="1">
      <a:defRPr sz="2759" kern="1200">
        <a:solidFill>
          <a:schemeClr val="tx1"/>
        </a:solidFill>
        <a:latin typeface="+mn-lt"/>
        <a:ea typeface="+mn-ea"/>
        <a:cs typeface="+mn-cs"/>
      </a:defRPr>
    </a:lvl2pPr>
    <a:lvl3pPr marL="1401409" algn="l" defTabSz="1401409" rtl="0" eaLnBrk="1" latinLnBrk="0" hangingPunct="1">
      <a:defRPr sz="2759" kern="1200">
        <a:solidFill>
          <a:schemeClr val="tx1"/>
        </a:solidFill>
        <a:latin typeface="+mn-lt"/>
        <a:ea typeface="+mn-ea"/>
        <a:cs typeface="+mn-cs"/>
      </a:defRPr>
    </a:lvl3pPr>
    <a:lvl4pPr marL="2102114" algn="l" defTabSz="1401409" rtl="0" eaLnBrk="1" latinLnBrk="0" hangingPunct="1">
      <a:defRPr sz="2759" kern="1200">
        <a:solidFill>
          <a:schemeClr val="tx1"/>
        </a:solidFill>
        <a:latin typeface="+mn-lt"/>
        <a:ea typeface="+mn-ea"/>
        <a:cs typeface="+mn-cs"/>
      </a:defRPr>
    </a:lvl4pPr>
    <a:lvl5pPr marL="2802819" algn="l" defTabSz="1401409" rtl="0" eaLnBrk="1" latinLnBrk="0" hangingPunct="1">
      <a:defRPr sz="2759" kern="1200">
        <a:solidFill>
          <a:schemeClr val="tx1"/>
        </a:solidFill>
        <a:latin typeface="+mn-lt"/>
        <a:ea typeface="+mn-ea"/>
        <a:cs typeface="+mn-cs"/>
      </a:defRPr>
    </a:lvl5pPr>
    <a:lvl6pPr marL="3503524" algn="l" defTabSz="1401409" rtl="0" eaLnBrk="1" latinLnBrk="0" hangingPunct="1">
      <a:defRPr sz="2759" kern="1200">
        <a:solidFill>
          <a:schemeClr val="tx1"/>
        </a:solidFill>
        <a:latin typeface="+mn-lt"/>
        <a:ea typeface="+mn-ea"/>
        <a:cs typeface="+mn-cs"/>
      </a:defRPr>
    </a:lvl6pPr>
    <a:lvl7pPr marL="4204228" algn="l" defTabSz="1401409" rtl="0" eaLnBrk="1" latinLnBrk="0" hangingPunct="1">
      <a:defRPr sz="2759" kern="1200">
        <a:solidFill>
          <a:schemeClr val="tx1"/>
        </a:solidFill>
        <a:latin typeface="+mn-lt"/>
        <a:ea typeface="+mn-ea"/>
        <a:cs typeface="+mn-cs"/>
      </a:defRPr>
    </a:lvl7pPr>
    <a:lvl8pPr marL="4904933" algn="l" defTabSz="1401409" rtl="0" eaLnBrk="1" latinLnBrk="0" hangingPunct="1">
      <a:defRPr sz="2759" kern="1200">
        <a:solidFill>
          <a:schemeClr val="tx1"/>
        </a:solidFill>
        <a:latin typeface="+mn-lt"/>
        <a:ea typeface="+mn-ea"/>
        <a:cs typeface="+mn-cs"/>
      </a:defRPr>
    </a:lvl8pPr>
    <a:lvl9pPr marL="5605638" algn="l" defTabSz="1401409" rtl="0" eaLnBrk="1" latinLnBrk="0" hangingPunct="1">
      <a:defRPr sz="2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F60"/>
    <a:srgbClr val="000000"/>
    <a:srgbClr val="898989"/>
    <a:srgbClr val="F9A0A0"/>
    <a:srgbClr val="566D76"/>
    <a:srgbClr val="D9D9D9"/>
    <a:srgbClr val="BAE2F0"/>
    <a:srgbClr val="91D0E7"/>
    <a:srgbClr val="ACDDEE"/>
    <a:srgbClr val="E0F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516" y="1662500"/>
            <a:ext cx="12211844" cy="3536633"/>
          </a:xfrm>
        </p:spPr>
        <p:txBody>
          <a:bodyPr anchor="b"/>
          <a:lstStyle>
            <a:lvl1pPr algn="ctr">
              <a:defRPr sz="888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860" y="5335519"/>
            <a:ext cx="10775156" cy="2452598"/>
          </a:xfrm>
        </p:spPr>
        <p:txBody>
          <a:bodyPr/>
          <a:lstStyle>
            <a:lvl1pPr marL="0" indent="0" algn="ctr">
              <a:buNone/>
              <a:defRPr sz="3555"/>
            </a:lvl1pPr>
            <a:lvl2pPr marL="677250" indent="0" algn="ctr">
              <a:buNone/>
              <a:defRPr sz="2963"/>
            </a:lvl2pPr>
            <a:lvl3pPr marL="1354501" indent="0" algn="ctr">
              <a:buNone/>
              <a:defRPr sz="2666"/>
            </a:lvl3pPr>
            <a:lvl4pPr marL="2031751" indent="0" algn="ctr">
              <a:buNone/>
              <a:defRPr sz="2370"/>
            </a:lvl4pPr>
            <a:lvl5pPr marL="2709001" indent="0" algn="ctr">
              <a:buNone/>
              <a:defRPr sz="2370"/>
            </a:lvl5pPr>
            <a:lvl6pPr marL="3386252" indent="0" algn="ctr">
              <a:buNone/>
              <a:defRPr sz="2370"/>
            </a:lvl6pPr>
            <a:lvl7pPr marL="4063502" indent="0" algn="ctr">
              <a:buNone/>
              <a:defRPr sz="2370"/>
            </a:lvl7pPr>
            <a:lvl8pPr marL="4740753" indent="0" algn="ctr">
              <a:buNone/>
              <a:defRPr sz="2370"/>
            </a:lvl8pPr>
            <a:lvl9pPr marL="5418003" indent="0" algn="ctr">
              <a:buNone/>
              <a:defRPr sz="237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3A30-B971-4ACB-B20B-E54C7546A4C7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9071-2DD1-4FDF-BA6A-01923DDD1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5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3A30-B971-4ACB-B20B-E54C7546A4C7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9071-2DD1-4FDF-BA6A-01923DDD1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527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81296" y="540842"/>
            <a:ext cx="3097857" cy="860878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7724" y="540842"/>
            <a:ext cx="9113986" cy="860878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3A30-B971-4ACB-B20B-E54C7546A4C7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9071-2DD1-4FDF-BA6A-01923DDD1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73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3A30-B971-4ACB-B20B-E54C7546A4C7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9071-2DD1-4FDF-BA6A-01923DDD1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69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241" y="2532552"/>
            <a:ext cx="12391430" cy="4225617"/>
          </a:xfrm>
        </p:spPr>
        <p:txBody>
          <a:bodyPr anchor="b"/>
          <a:lstStyle>
            <a:lvl1pPr>
              <a:defRPr sz="888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0241" y="6798145"/>
            <a:ext cx="12391430" cy="2222152"/>
          </a:xfrm>
        </p:spPr>
        <p:txBody>
          <a:bodyPr/>
          <a:lstStyle>
            <a:lvl1pPr marL="0" indent="0">
              <a:buNone/>
              <a:defRPr sz="3555">
                <a:solidFill>
                  <a:schemeClr val="tx1"/>
                </a:solidFill>
              </a:defRPr>
            </a:lvl1pPr>
            <a:lvl2pPr marL="677250" indent="0">
              <a:buNone/>
              <a:defRPr sz="2963">
                <a:solidFill>
                  <a:schemeClr val="tx1">
                    <a:tint val="75000"/>
                  </a:schemeClr>
                </a:solidFill>
              </a:defRPr>
            </a:lvl2pPr>
            <a:lvl3pPr marL="1354501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3pPr>
            <a:lvl4pPr marL="2031751" indent="0">
              <a:buNone/>
              <a:defRPr sz="2370">
                <a:solidFill>
                  <a:schemeClr val="tx1">
                    <a:tint val="75000"/>
                  </a:schemeClr>
                </a:solidFill>
              </a:defRPr>
            </a:lvl4pPr>
            <a:lvl5pPr marL="2709001" indent="0">
              <a:buNone/>
              <a:defRPr sz="2370">
                <a:solidFill>
                  <a:schemeClr val="tx1">
                    <a:tint val="75000"/>
                  </a:schemeClr>
                </a:solidFill>
              </a:defRPr>
            </a:lvl5pPr>
            <a:lvl6pPr marL="3386252" indent="0">
              <a:buNone/>
              <a:defRPr sz="2370">
                <a:solidFill>
                  <a:schemeClr val="tx1">
                    <a:tint val="75000"/>
                  </a:schemeClr>
                </a:solidFill>
              </a:defRPr>
            </a:lvl6pPr>
            <a:lvl7pPr marL="4063502" indent="0">
              <a:buNone/>
              <a:defRPr sz="2370">
                <a:solidFill>
                  <a:schemeClr val="tx1">
                    <a:tint val="75000"/>
                  </a:schemeClr>
                </a:solidFill>
              </a:defRPr>
            </a:lvl7pPr>
            <a:lvl8pPr marL="4740753" indent="0">
              <a:buNone/>
              <a:defRPr sz="2370">
                <a:solidFill>
                  <a:schemeClr val="tx1">
                    <a:tint val="75000"/>
                  </a:schemeClr>
                </a:solidFill>
              </a:defRPr>
            </a:lvl8pPr>
            <a:lvl9pPr marL="5418003" indent="0">
              <a:buNone/>
              <a:defRPr sz="23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3A30-B971-4ACB-B20B-E54C7546A4C7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9071-2DD1-4FDF-BA6A-01923DDD1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85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723" y="2704207"/>
            <a:ext cx="6105922" cy="64454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73230" y="2704207"/>
            <a:ext cx="6105922" cy="64454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3A30-B971-4ACB-B20B-E54C7546A4C7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9071-2DD1-4FDF-BA6A-01923DDD1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0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594" y="540844"/>
            <a:ext cx="12391430" cy="19634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9595" y="2490223"/>
            <a:ext cx="6077861" cy="1220420"/>
          </a:xfrm>
        </p:spPr>
        <p:txBody>
          <a:bodyPr anchor="b"/>
          <a:lstStyle>
            <a:lvl1pPr marL="0" indent="0">
              <a:buNone/>
              <a:defRPr sz="3555" b="1"/>
            </a:lvl1pPr>
            <a:lvl2pPr marL="677250" indent="0">
              <a:buNone/>
              <a:defRPr sz="2963" b="1"/>
            </a:lvl2pPr>
            <a:lvl3pPr marL="1354501" indent="0">
              <a:buNone/>
              <a:defRPr sz="2666" b="1"/>
            </a:lvl3pPr>
            <a:lvl4pPr marL="2031751" indent="0">
              <a:buNone/>
              <a:defRPr sz="2370" b="1"/>
            </a:lvl4pPr>
            <a:lvl5pPr marL="2709001" indent="0">
              <a:buNone/>
              <a:defRPr sz="2370" b="1"/>
            </a:lvl5pPr>
            <a:lvl6pPr marL="3386252" indent="0">
              <a:buNone/>
              <a:defRPr sz="2370" b="1"/>
            </a:lvl6pPr>
            <a:lvl7pPr marL="4063502" indent="0">
              <a:buNone/>
              <a:defRPr sz="2370" b="1"/>
            </a:lvl7pPr>
            <a:lvl8pPr marL="4740753" indent="0">
              <a:buNone/>
              <a:defRPr sz="2370" b="1"/>
            </a:lvl8pPr>
            <a:lvl9pPr marL="5418003" indent="0">
              <a:buNone/>
              <a:defRPr sz="237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9595" y="3710643"/>
            <a:ext cx="6077861" cy="545779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73231" y="2490223"/>
            <a:ext cx="6107793" cy="1220420"/>
          </a:xfrm>
        </p:spPr>
        <p:txBody>
          <a:bodyPr anchor="b"/>
          <a:lstStyle>
            <a:lvl1pPr marL="0" indent="0">
              <a:buNone/>
              <a:defRPr sz="3555" b="1"/>
            </a:lvl1pPr>
            <a:lvl2pPr marL="677250" indent="0">
              <a:buNone/>
              <a:defRPr sz="2963" b="1"/>
            </a:lvl2pPr>
            <a:lvl3pPr marL="1354501" indent="0">
              <a:buNone/>
              <a:defRPr sz="2666" b="1"/>
            </a:lvl3pPr>
            <a:lvl4pPr marL="2031751" indent="0">
              <a:buNone/>
              <a:defRPr sz="2370" b="1"/>
            </a:lvl4pPr>
            <a:lvl5pPr marL="2709001" indent="0">
              <a:buNone/>
              <a:defRPr sz="2370" b="1"/>
            </a:lvl5pPr>
            <a:lvl6pPr marL="3386252" indent="0">
              <a:buNone/>
              <a:defRPr sz="2370" b="1"/>
            </a:lvl6pPr>
            <a:lvl7pPr marL="4063502" indent="0">
              <a:buNone/>
              <a:defRPr sz="2370" b="1"/>
            </a:lvl7pPr>
            <a:lvl8pPr marL="4740753" indent="0">
              <a:buNone/>
              <a:defRPr sz="2370" b="1"/>
            </a:lvl8pPr>
            <a:lvl9pPr marL="5418003" indent="0">
              <a:buNone/>
              <a:defRPr sz="237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73231" y="3710643"/>
            <a:ext cx="6107793" cy="545779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3A30-B971-4ACB-B20B-E54C7546A4C7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9071-2DD1-4FDF-BA6A-01923DDD1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42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3A30-B971-4ACB-B20B-E54C7546A4C7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9071-2DD1-4FDF-BA6A-01923DDD1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57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3A30-B971-4ACB-B20B-E54C7546A4C7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9071-2DD1-4FDF-BA6A-01923DDD1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64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594" y="677228"/>
            <a:ext cx="4633691" cy="2370296"/>
          </a:xfrm>
        </p:spPr>
        <p:txBody>
          <a:bodyPr anchor="b"/>
          <a:lstStyle>
            <a:lvl1pPr>
              <a:defRPr sz="474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7793" y="1462626"/>
            <a:ext cx="7273230" cy="7219057"/>
          </a:xfrm>
        </p:spPr>
        <p:txBody>
          <a:bodyPr/>
          <a:lstStyle>
            <a:lvl1pPr>
              <a:defRPr sz="4740"/>
            </a:lvl1pPr>
            <a:lvl2pPr>
              <a:defRPr sz="4148"/>
            </a:lvl2pPr>
            <a:lvl3pPr>
              <a:defRPr sz="3555"/>
            </a:lvl3pPr>
            <a:lvl4pPr>
              <a:defRPr sz="2963"/>
            </a:lvl4pPr>
            <a:lvl5pPr>
              <a:defRPr sz="2963"/>
            </a:lvl5pPr>
            <a:lvl6pPr>
              <a:defRPr sz="2963"/>
            </a:lvl6pPr>
            <a:lvl7pPr>
              <a:defRPr sz="2963"/>
            </a:lvl7pPr>
            <a:lvl8pPr>
              <a:defRPr sz="2963"/>
            </a:lvl8pPr>
            <a:lvl9pPr>
              <a:defRPr sz="296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9594" y="3047524"/>
            <a:ext cx="4633691" cy="5645915"/>
          </a:xfrm>
        </p:spPr>
        <p:txBody>
          <a:bodyPr/>
          <a:lstStyle>
            <a:lvl1pPr marL="0" indent="0">
              <a:buNone/>
              <a:defRPr sz="2370"/>
            </a:lvl1pPr>
            <a:lvl2pPr marL="677250" indent="0">
              <a:buNone/>
              <a:defRPr sz="2074"/>
            </a:lvl2pPr>
            <a:lvl3pPr marL="1354501" indent="0">
              <a:buNone/>
              <a:defRPr sz="1778"/>
            </a:lvl3pPr>
            <a:lvl4pPr marL="2031751" indent="0">
              <a:buNone/>
              <a:defRPr sz="1481"/>
            </a:lvl4pPr>
            <a:lvl5pPr marL="2709001" indent="0">
              <a:buNone/>
              <a:defRPr sz="1481"/>
            </a:lvl5pPr>
            <a:lvl6pPr marL="3386252" indent="0">
              <a:buNone/>
              <a:defRPr sz="1481"/>
            </a:lvl6pPr>
            <a:lvl7pPr marL="4063502" indent="0">
              <a:buNone/>
              <a:defRPr sz="1481"/>
            </a:lvl7pPr>
            <a:lvl8pPr marL="4740753" indent="0">
              <a:buNone/>
              <a:defRPr sz="1481"/>
            </a:lvl8pPr>
            <a:lvl9pPr marL="5418003" indent="0">
              <a:buNone/>
              <a:defRPr sz="148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3A30-B971-4ACB-B20B-E54C7546A4C7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9071-2DD1-4FDF-BA6A-01923DDD1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78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594" y="677228"/>
            <a:ext cx="4633691" cy="2370296"/>
          </a:xfrm>
        </p:spPr>
        <p:txBody>
          <a:bodyPr anchor="b"/>
          <a:lstStyle>
            <a:lvl1pPr>
              <a:defRPr sz="474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07793" y="1462626"/>
            <a:ext cx="7273230" cy="7219057"/>
          </a:xfrm>
        </p:spPr>
        <p:txBody>
          <a:bodyPr anchor="t"/>
          <a:lstStyle>
            <a:lvl1pPr marL="0" indent="0">
              <a:buNone/>
              <a:defRPr sz="4740"/>
            </a:lvl1pPr>
            <a:lvl2pPr marL="677250" indent="0">
              <a:buNone/>
              <a:defRPr sz="4148"/>
            </a:lvl2pPr>
            <a:lvl3pPr marL="1354501" indent="0">
              <a:buNone/>
              <a:defRPr sz="3555"/>
            </a:lvl3pPr>
            <a:lvl4pPr marL="2031751" indent="0">
              <a:buNone/>
              <a:defRPr sz="2963"/>
            </a:lvl4pPr>
            <a:lvl5pPr marL="2709001" indent="0">
              <a:buNone/>
              <a:defRPr sz="2963"/>
            </a:lvl5pPr>
            <a:lvl6pPr marL="3386252" indent="0">
              <a:buNone/>
              <a:defRPr sz="2963"/>
            </a:lvl6pPr>
            <a:lvl7pPr marL="4063502" indent="0">
              <a:buNone/>
              <a:defRPr sz="2963"/>
            </a:lvl7pPr>
            <a:lvl8pPr marL="4740753" indent="0">
              <a:buNone/>
              <a:defRPr sz="2963"/>
            </a:lvl8pPr>
            <a:lvl9pPr marL="5418003" indent="0">
              <a:buNone/>
              <a:defRPr sz="296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9594" y="3047524"/>
            <a:ext cx="4633691" cy="5645915"/>
          </a:xfrm>
        </p:spPr>
        <p:txBody>
          <a:bodyPr/>
          <a:lstStyle>
            <a:lvl1pPr marL="0" indent="0">
              <a:buNone/>
              <a:defRPr sz="2370"/>
            </a:lvl1pPr>
            <a:lvl2pPr marL="677250" indent="0">
              <a:buNone/>
              <a:defRPr sz="2074"/>
            </a:lvl2pPr>
            <a:lvl3pPr marL="1354501" indent="0">
              <a:buNone/>
              <a:defRPr sz="1778"/>
            </a:lvl3pPr>
            <a:lvl4pPr marL="2031751" indent="0">
              <a:buNone/>
              <a:defRPr sz="1481"/>
            </a:lvl4pPr>
            <a:lvl5pPr marL="2709001" indent="0">
              <a:buNone/>
              <a:defRPr sz="1481"/>
            </a:lvl5pPr>
            <a:lvl6pPr marL="3386252" indent="0">
              <a:buNone/>
              <a:defRPr sz="1481"/>
            </a:lvl6pPr>
            <a:lvl7pPr marL="4063502" indent="0">
              <a:buNone/>
              <a:defRPr sz="1481"/>
            </a:lvl7pPr>
            <a:lvl8pPr marL="4740753" indent="0">
              <a:buNone/>
              <a:defRPr sz="1481"/>
            </a:lvl8pPr>
            <a:lvl9pPr marL="5418003" indent="0">
              <a:buNone/>
              <a:defRPr sz="148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3A30-B971-4ACB-B20B-E54C7546A4C7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9071-2DD1-4FDF-BA6A-01923DDD1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47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7723" y="540844"/>
            <a:ext cx="12391430" cy="1963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723" y="2704207"/>
            <a:ext cx="12391430" cy="6445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7723" y="9415346"/>
            <a:ext cx="3232547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E3A30-B971-4ACB-B20B-E54C7546A4C7}" type="datetimeFigureOut">
              <a:rPr lang="ru-RU" smtClean="0"/>
              <a:t>11.09.2017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9028" y="9415346"/>
            <a:ext cx="4848820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46605" y="9415346"/>
            <a:ext cx="3232547" cy="540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69071-2DD1-4FDF-BA6A-01923DDD19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7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54501" rtl="0" eaLnBrk="1" latinLnBrk="0" hangingPunct="1">
        <a:lnSpc>
          <a:spcPct val="90000"/>
        </a:lnSpc>
        <a:spcBef>
          <a:spcPct val="0"/>
        </a:spcBef>
        <a:buNone/>
        <a:defRPr sz="65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8625" indent="-338625" algn="l" defTabSz="1354501" rtl="0" eaLnBrk="1" latinLnBrk="0" hangingPunct="1">
        <a:lnSpc>
          <a:spcPct val="90000"/>
        </a:lnSpc>
        <a:spcBef>
          <a:spcPts val="1481"/>
        </a:spcBef>
        <a:buFont typeface="Arial" panose="020B0604020202020204" pitchFamily="34" charset="0"/>
        <a:buChar char="•"/>
        <a:defRPr sz="4148" kern="1200">
          <a:solidFill>
            <a:schemeClr val="tx1"/>
          </a:solidFill>
          <a:latin typeface="+mn-lt"/>
          <a:ea typeface="+mn-ea"/>
          <a:cs typeface="+mn-cs"/>
        </a:defRPr>
      </a:lvl1pPr>
      <a:lvl2pPr marL="1015876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3555" kern="1200">
          <a:solidFill>
            <a:schemeClr val="tx1"/>
          </a:solidFill>
          <a:latin typeface="+mn-lt"/>
          <a:ea typeface="+mn-ea"/>
          <a:cs typeface="+mn-cs"/>
        </a:defRPr>
      </a:lvl2pPr>
      <a:lvl3pPr marL="1693126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963" kern="1200">
          <a:solidFill>
            <a:schemeClr val="tx1"/>
          </a:solidFill>
          <a:latin typeface="+mn-lt"/>
          <a:ea typeface="+mn-ea"/>
          <a:cs typeface="+mn-cs"/>
        </a:defRPr>
      </a:lvl3pPr>
      <a:lvl4pPr marL="2370376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4pPr>
      <a:lvl5pPr marL="3047627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5pPr>
      <a:lvl6pPr marL="3724877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4402127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5079378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756628" indent="-338625" algn="l" defTabSz="1354501" rtl="0" eaLnBrk="1" latinLnBrk="0" hangingPunct="1">
        <a:lnSpc>
          <a:spcPct val="90000"/>
        </a:lnSpc>
        <a:spcBef>
          <a:spcPts val="741"/>
        </a:spcBef>
        <a:buFont typeface="Arial" panose="020B0604020202020204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1pPr>
      <a:lvl2pPr marL="677250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2pPr>
      <a:lvl3pPr marL="1354501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3pPr>
      <a:lvl4pPr marL="2031751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4pPr>
      <a:lvl5pPr marL="2709001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5pPr>
      <a:lvl6pPr marL="3386252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4063502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740753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418003" algn="l" defTabSz="1354501" rtl="0" eaLnBrk="1" latinLnBrk="0" hangingPunct="1"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edicalgenomics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hyperlink" Target="http://medicalgenomics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dicalgenomics.ru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edicalgenomics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hyperlink" Target="http://medicalgenomics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hyperlink" Target="https://www.youtube.com/watch?v=o57ATg6bQSs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4.png"/><Relationship Id="rId4" Type="http://schemas.openxmlformats.org/officeDocument/2006/relationships/image" Target="../media/image17.png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medicalgenomics.ru/" TargetMode="External"/><Relationship Id="rId7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8969918" y="1478996"/>
            <a:ext cx="2671802" cy="206125"/>
          </a:xfrm>
          <a:prstGeom prst="roundRect">
            <a:avLst>
              <a:gd name="adj" fmla="val 50000"/>
            </a:avLst>
          </a:prstGeom>
          <a:solidFill>
            <a:srgbClr val="F9A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352204" y="1060130"/>
            <a:ext cx="5907230" cy="236382"/>
          </a:xfrm>
          <a:prstGeom prst="roundRect">
            <a:avLst>
              <a:gd name="adj" fmla="val 50000"/>
            </a:avLst>
          </a:prstGeom>
          <a:solidFill>
            <a:srgbClr val="F9A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двумя скругленными соседними углами 12"/>
          <p:cNvSpPr/>
          <p:nvPr/>
        </p:nvSpPr>
        <p:spPr>
          <a:xfrm rot="5400000" flipV="1">
            <a:off x="10567988" y="755438"/>
            <a:ext cx="1308101" cy="624964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9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9" y="678845"/>
            <a:ext cx="3442484" cy="74947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8382470" y="3591181"/>
            <a:ext cx="3605555" cy="553998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Bliss Pro Heavy" panose="02000903050000020004" pitchFamily="50" charset="0"/>
              </a:rPr>
              <a:t>Основной НИПТ</a:t>
            </a:r>
            <a:endParaRPr lang="ru-RU" sz="3000" dirty="0">
              <a:solidFill>
                <a:schemeClr val="bg1"/>
              </a:solidFill>
              <a:latin typeface="Bliss Pro Heavy" panose="02000903050000020004" pitchFamily="50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81213" y="9397592"/>
            <a:ext cx="11204448" cy="338554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ПОЛУЧИТЕ БОЛЬШЕ ИНФОРМАЦИИ НА САЙТЕ 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PRENATEST.PRO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И ПО ТЕЛЕФОНУ 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8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800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301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-1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7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-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51</a:t>
            </a:r>
            <a:endParaRPr lang="ru-RU" sz="1600" dirty="0">
              <a:solidFill>
                <a:srgbClr val="204F60"/>
              </a:solidFill>
              <a:latin typeface="Bliss Pro Medium" panose="02000603050000020004" pitchFamily="50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8" t="7736" r="24685" b="4416"/>
          <a:stretch/>
        </p:blipFill>
        <p:spPr>
          <a:xfrm>
            <a:off x="1581213" y="2389808"/>
            <a:ext cx="5770991" cy="5600666"/>
          </a:xfrm>
          <a:prstGeom prst="rect">
            <a:avLst/>
          </a:prstGeom>
        </p:spPr>
      </p:pic>
      <p:sp>
        <p:nvSpPr>
          <p:cNvPr id="10" name="Прямоугольник с двумя скругленными соседними углами 9"/>
          <p:cNvSpPr/>
          <p:nvPr/>
        </p:nvSpPr>
        <p:spPr>
          <a:xfrm rot="5400000" flipV="1">
            <a:off x="10396539" y="2888784"/>
            <a:ext cx="1650998" cy="6289674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9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669112" y="5433045"/>
            <a:ext cx="5657736" cy="1200329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Bliss Pro Medium" panose="02000603050000020004" pitchFamily="50" charset="0"/>
              </a:rPr>
              <a:t>Рекомендован ВСЕМ беременным </a:t>
            </a:r>
            <a:r>
              <a:rPr lang="ru-RU" sz="2400" dirty="0">
                <a:solidFill>
                  <a:schemeClr val="bg1"/>
                </a:solidFill>
                <a:latin typeface="Bliss Pro Medium" panose="02000603050000020004" pitchFamily="50" charset="0"/>
              </a:rPr>
              <a:t>женщинам, </a:t>
            </a:r>
            <a:r>
              <a:rPr lang="ru-RU" sz="2400" dirty="0" smtClean="0">
                <a:solidFill>
                  <a:schemeClr val="bg1"/>
                </a:solidFill>
                <a:latin typeface="Bliss Pro Medium" panose="02000603050000020004" pitchFamily="50" charset="0"/>
              </a:rPr>
              <a:t>как </a:t>
            </a:r>
            <a:r>
              <a:rPr lang="ru-RU" sz="2400" dirty="0">
                <a:solidFill>
                  <a:schemeClr val="bg1"/>
                </a:solidFill>
                <a:latin typeface="Bliss Pro Medium" panose="02000603050000020004" pitchFamily="50" charset="0"/>
              </a:rPr>
              <a:t>более точный по сравнению с биохимическим скринингом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938" y="759915"/>
            <a:ext cx="50812" cy="2159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594322" y="776163"/>
            <a:ext cx="718185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204F60"/>
                </a:solidFill>
                <a:latin typeface="Bliss Pro Heavy" panose="02000903050000020004" pitchFamily="50" charset="0"/>
              </a:rPr>
              <a:t>Тест на синдром Дауна и другие анеуплоидии</a:t>
            </a:r>
          </a:p>
        </p:txBody>
      </p:sp>
    </p:spTree>
    <p:extLst>
      <p:ext uri="{BB962C8B-B14F-4D97-AF65-F5344CB8AC3E}">
        <p14:creationId xmlns:p14="http://schemas.microsoft.com/office/powerpoint/2010/main" val="37605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1581213" y="9397592"/>
            <a:ext cx="11204448" cy="338554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ПОЛУЧИТЕ БОЛЬШЕ ИНФОРМАЦИИ НА САЙТЕ </a:t>
            </a:r>
            <a:r>
              <a:rPr lang="en-US" sz="1600" dirty="0">
                <a:solidFill>
                  <a:srgbClr val="204F60"/>
                </a:solidFill>
                <a:latin typeface="Bliss Pro Medium" panose="02000603050000020004" pitchFamily="50" charset="0"/>
              </a:rPr>
              <a:t>PRENATEST.PRO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И ПО ТЕЛЕФОНУ 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8 800 301-17-51</a:t>
            </a:r>
            <a:endParaRPr lang="ru-RU" sz="1600" dirty="0">
              <a:solidFill>
                <a:srgbClr val="204F60"/>
              </a:solidFill>
              <a:latin typeface="Bliss Pro Medium" panose="02000603050000020004" pitchFamily="50" charset="0"/>
            </a:endParaRPr>
          </a:p>
        </p:txBody>
      </p:sp>
      <p:sp>
        <p:nvSpPr>
          <p:cNvPr id="35" name="Прямоугольник с двумя скругленными соседними углами 34"/>
          <p:cNvSpPr/>
          <p:nvPr/>
        </p:nvSpPr>
        <p:spPr>
          <a:xfrm rot="16200000">
            <a:off x="6467499" y="-2181922"/>
            <a:ext cx="1890472" cy="10745852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F9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3113023" y="2544100"/>
            <a:ext cx="8217317" cy="1323439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Bliss Pro Heavy" panose="02000903050000020004" pitchFamily="50" charset="0"/>
              </a:rPr>
              <a:t>Начните назначать </a:t>
            </a:r>
            <a:r>
              <a:rPr lang="en-US" sz="4000" dirty="0" err="1" smtClean="0">
                <a:solidFill>
                  <a:schemeClr val="bg1"/>
                </a:solidFill>
                <a:latin typeface="Bliss Pro Heavy" panose="02000903050000020004" pitchFamily="50" charset="0"/>
              </a:rPr>
              <a:t>PrenaTest</a:t>
            </a:r>
            <a:r>
              <a:rPr lang="en-US" sz="4000" dirty="0" smtClean="0">
                <a:solidFill>
                  <a:schemeClr val="bg1"/>
                </a:solidFill>
                <a:latin typeface="Bliss Pro Heavy" panose="02000903050000020004" pitchFamily="50" charset="0"/>
              </a:rPr>
              <a:t>® </a:t>
            </a:r>
            <a:r>
              <a:rPr lang="ru-RU" sz="4000" dirty="0" smtClean="0">
                <a:solidFill>
                  <a:schemeClr val="bg1"/>
                </a:solidFill>
                <a:latin typeface="Bliss Pro Heavy" panose="02000903050000020004" pitchFamily="50" charset="0"/>
              </a:rPr>
              <a:t>пациентам</a:t>
            </a:r>
            <a:endParaRPr lang="ru-RU" sz="4000" dirty="0">
              <a:solidFill>
                <a:schemeClr val="bg1"/>
              </a:solidFill>
              <a:latin typeface="Bliss Pro Heavy" panose="02000903050000020004" pitchFamily="50" charset="0"/>
            </a:endParaRPr>
          </a:p>
        </p:txBody>
      </p:sp>
      <p:sp>
        <p:nvSpPr>
          <p:cNvPr id="8" name="Прямоугольник 7">
            <a:hlinkClick r:id="rId2"/>
          </p:cNvPr>
          <p:cNvSpPr/>
          <p:nvPr/>
        </p:nvSpPr>
        <p:spPr>
          <a:xfrm>
            <a:off x="4755792" y="3028694"/>
            <a:ext cx="3518092" cy="50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>
            <a:hlinkClick r:id="rId2"/>
          </p:cNvPr>
          <p:cNvSpPr/>
          <p:nvPr/>
        </p:nvSpPr>
        <p:spPr>
          <a:xfrm>
            <a:off x="6824862" y="9228314"/>
            <a:ext cx="2140308" cy="50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9" y="678845"/>
            <a:ext cx="2575091" cy="56062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2639504" y="4931166"/>
            <a:ext cx="8881440" cy="1077218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 algn="ctr"/>
            <a:r>
              <a:rPr lang="ru-RU" sz="3200" dirty="0">
                <a:solidFill>
                  <a:srgbClr val="204F60"/>
                </a:solidFill>
                <a:latin typeface="Bliss Pro Heavy" panose="02000903050000020004" pitchFamily="50" charset="0"/>
              </a:rPr>
              <a:t>Свяжитесь с </a:t>
            </a:r>
            <a:r>
              <a:rPr lang="ru-RU" sz="32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нами по телефону бесплатной горячей линии</a:t>
            </a:r>
            <a:r>
              <a:rPr lang="ru-RU" sz="32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: </a:t>
            </a:r>
            <a:r>
              <a:rPr lang="ru-RU" sz="32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 8 800 301 17 51</a:t>
            </a:r>
            <a:endParaRPr lang="ru-RU" sz="3200" dirty="0">
              <a:solidFill>
                <a:srgbClr val="204F60"/>
              </a:solidFill>
              <a:latin typeface="Bliss Pro Heavy" panose="0200090305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88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701510" y="2055974"/>
            <a:ext cx="6376624" cy="239633"/>
          </a:xfrm>
          <a:prstGeom prst="roundRect">
            <a:avLst>
              <a:gd name="adj" fmla="val 50000"/>
            </a:avLst>
          </a:prstGeom>
          <a:solidFill>
            <a:srgbClr val="F9A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01509" y="2486707"/>
            <a:ext cx="6707285" cy="259487"/>
          </a:xfrm>
          <a:prstGeom prst="roundRect">
            <a:avLst>
              <a:gd name="adj" fmla="val 50000"/>
            </a:avLst>
          </a:prstGeom>
          <a:solidFill>
            <a:srgbClr val="F9A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2419" y="3450565"/>
            <a:ext cx="12391430" cy="5942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dirty="0" smtClean="0">
                <a:solidFill>
                  <a:srgbClr val="204F60"/>
                </a:solidFill>
                <a:latin typeface="Bliss Pro" panose="02000506050000020004" pitchFamily="50" charset="0"/>
                <a:cs typeface="Arial" panose="020B0604020202020204" pitchFamily="34" charset="0"/>
              </a:rPr>
              <a:t>США</a:t>
            </a:r>
            <a:r>
              <a:rPr lang="ru-RU" sz="3000" dirty="0" smtClean="0">
                <a:solidFill>
                  <a:srgbClr val="204F60"/>
                </a:solidFill>
                <a:latin typeface="Bliss Pro" panose="02000506050000020004" pitchFamily="50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2400" dirty="0" smtClean="0">
                <a:latin typeface="Bliss Pro" panose="02000506050000020004" pitchFamily="50" charset="0"/>
                <a:cs typeface="Arial" panose="020B0604020202020204" pitchFamily="34" charset="0"/>
              </a:rPr>
              <a:t>В 2012 году НИПТ одобрен в </a:t>
            </a:r>
            <a:r>
              <a:rPr lang="ru-RU" sz="2400" dirty="0">
                <a:latin typeface="Bliss Pro" panose="02000506050000020004" pitchFamily="50" charset="0"/>
                <a:cs typeface="Arial" panose="020B0604020202020204" pitchFamily="34" charset="0"/>
              </a:rPr>
              <a:t>качестве первичного скринингового теста</a:t>
            </a:r>
            <a:r>
              <a:rPr lang="ru-RU" sz="2400" dirty="0" smtClean="0">
                <a:latin typeface="Bliss Pro" panose="02000506050000020004" pitchFamily="50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sz="3000" b="1" dirty="0" smtClean="0">
                <a:solidFill>
                  <a:srgbClr val="204F60"/>
                </a:solidFill>
                <a:latin typeface="Bliss Pro" panose="02000506050000020004" pitchFamily="50" charset="0"/>
                <a:cs typeface="Arial" panose="020B0604020202020204" pitchFamily="34" charset="0"/>
              </a:rPr>
              <a:t>Швейцария</a:t>
            </a:r>
            <a:endParaRPr lang="ru-RU" sz="3000" dirty="0" smtClean="0">
              <a:solidFill>
                <a:srgbClr val="204F60"/>
              </a:solidFill>
              <a:latin typeface="Bliss Pro" panose="02000506050000020004" pitchFamily="50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Bliss Pro" panose="02000506050000020004" pitchFamily="50" charset="0"/>
                <a:cs typeface="Arial" panose="020B0604020202020204" pitchFamily="34" charset="0"/>
              </a:rPr>
              <a:t>В 2015 году НИПТ включен в </a:t>
            </a:r>
            <a:r>
              <a:rPr lang="ru-RU" sz="2400" dirty="0">
                <a:latin typeface="Bliss Pro" panose="02000506050000020004" pitchFamily="50" charset="0"/>
                <a:cs typeface="Arial" panose="020B0604020202020204" pitchFamily="34" charset="0"/>
              </a:rPr>
              <a:t>систему страхования </a:t>
            </a:r>
            <a:r>
              <a:rPr lang="ru-RU" sz="2400" dirty="0" smtClean="0">
                <a:latin typeface="Bliss Pro" panose="02000506050000020004" pitchFamily="50" charset="0"/>
                <a:cs typeface="Arial" panose="020B0604020202020204" pitchFamily="34" charset="0"/>
              </a:rPr>
              <a:t>для </a:t>
            </a:r>
            <a:r>
              <a:rPr lang="ru-RU" sz="2400" dirty="0">
                <a:latin typeface="Bliss Pro" panose="02000506050000020004" pitchFamily="50" charset="0"/>
                <a:cs typeface="Arial" panose="020B0604020202020204" pitchFamily="34" charset="0"/>
              </a:rPr>
              <a:t>пациенток, у которых по результатам </a:t>
            </a:r>
            <a:r>
              <a:rPr lang="ru-RU" sz="2400" dirty="0" smtClean="0">
                <a:latin typeface="Bliss Pro" panose="02000506050000020004" pitchFamily="50" charset="0"/>
                <a:cs typeface="Arial" panose="020B0604020202020204" pitchFamily="34" charset="0"/>
              </a:rPr>
              <a:t>комбинированного </a:t>
            </a:r>
            <a:r>
              <a:rPr lang="ru-RU" sz="2400" dirty="0">
                <a:latin typeface="Bliss Pro" panose="02000506050000020004" pitchFamily="50" charset="0"/>
                <a:cs typeface="Arial" panose="020B0604020202020204" pitchFamily="34" charset="0"/>
              </a:rPr>
              <a:t>скрининга риск выше </a:t>
            </a:r>
            <a:r>
              <a:rPr lang="ru-RU" sz="2400" dirty="0" smtClean="0">
                <a:latin typeface="Bliss Pro" panose="02000506050000020004" pitchFamily="50" charset="0"/>
                <a:cs typeface="Arial" panose="020B0604020202020204" pitchFamily="34" charset="0"/>
              </a:rPr>
              <a:t>1:1000. </a:t>
            </a:r>
          </a:p>
          <a:p>
            <a:pPr marL="0" indent="0">
              <a:buNone/>
            </a:pPr>
            <a:r>
              <a:rPr lang="ru-RU" sz="3000" b="1" dirty="0" smtClean="0">
                <a:solidFill>
                  <a:srgbClr val="204F60"/>
                </a:solidFill>
                <a:latin typeface="Bliss Pro" panose="02000506050000020004" pitchFamily="50" charset="0"/>
              </a:rPr>
              <a:t>Нидерланды</a:t>
            </a:r>
            <a:r>
              <a:rPr lang="ru-RU" sz="3000" dirty="0" smtClean="0">
                <a:solidFill>
                  <a:srgbClr val="204F60"/>
                </a:solidFill>
                <a:latin typeface="Bliss Pro" panose="02000506050000020004" pitchFamily="50" charset="0"/>
              </a:rPr>
              <a:t> </a:t>
            </a:r>
          </a:p>
          <a:p>
            <a:pPr marL="0" indent="0">
              <a:buNone/>
            </a:pPr>
            <a:r>
              <a:rPr lang="ru-RU" sz="2400" dirty="0">
                <a:latin typeface="Bliss Pro" panose="02000506050000020004" pitchFamily="50" charset="0"/>
                <a:cs typeface="Arial" panose="020B0604020202020204" pitchFamily="34" charset="0"/>
              </a:rPr>
              <a:t>В 2017 году правительство Нидерландов одобрило применение НИПТ в качестве скринингового метода с частичной оплатой за счет социального медицинского страхования.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81213" y="9397592"/>
            <a:ext cx="11204448" cy="338554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ПОЛУЧИТЕ БОЛЬШЕ ИНФОРМАЦИИ НА САЙТЕ </a:t>
            </a:r>
            <a:r>
              <a:rPr lang="en-US" sz="1600" dirty="0">
                <a:solidFill>
                  <a:srgbClr val="204F60"/>
                </a:solidFill>
                <a:latin typeface="Bliss Pro Medium" panose="02000603050000020004" pitchFamily="50" charset="0"/>
              </a:rPr>
              <a:t>PRENATEST.PRO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И ПО ТЕЛЕФОНУ 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8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800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301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-1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7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-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51</a:t>
            </a:r>
            <a:endParaRPr lang="ru-RU" sz="1600" dirty="0">
              <a:solidFill>
                <a:srgbClr val="204F60"/>
              </a:solidFill>
              <a:latin typeface="Bliss Pro Medium" panose="02000603050000020004" pitchFamily="50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509" y="1735130"/>
            <a:ext cx="6707285" cy="1015663"/>
          </a:xfrm>
          <a:prstGeom prst="rect">
            <a:avLst/>
          </a:prstGeom>
        </p:spPr>
        <p:txBody>
          <a:bodyPr wrap="none" anchor="ctr" anchorCtr="1">
            <a:spAutoFit/>
          </a:bodyPr>
          <a:lstStyle/>
          <a:p>
            <a:r>
              <a:rPr lang="ru-RU" sz="3000" dirty="0" err="1" smtClean="0">
                <a:solidFill>
                  <a:srgbClr val="204F60"/>
                </a:solidFill>
                <a:latin typeface="Bliss Pro Heavy" panose="02000903050000020004" pitchFamily="50" charset="0"/>
              </a:rPr>
              <a:t>Неинвазивный</a:t>
            </a:r>
            <a:r>
              <a:rPr lang="ru-RU" sz="30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 </a:t>
            </a:r>
            <a:r>
              <a:rPr lang="ru-RU" sz="3000" dirty="0" err="1" smtClean="0">
                <a:solidFill>
                  <a:srgbClr val="204F60"/>
                </a:solidFill>
                <a:latin typeface="Bliss Pro Heavy" panose="02000903050000020004" pitchFamily="50" charset="0"/>
              </a:rPr>
              <a:t>пренатальный</a:t>
            </a:r>
            <a:r>
              <a:rPr lang="ru-RU" sz="30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 тест </a:t>
            </a:r>
          </a:p>
          <a:p>
            <a:r>
              <a:rPr lang="ru-RU" sz="30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вытесняет биохимический скрининг:</a:t>
            </a:r>
            <a:endParaRPr lang="ru-RU" sz="3000" dirty="0">
              <a:solidFill>
                <a:srgbClr val="204F60"/>
              </a:solidFill>
              <a:latin typeface="Bliss Pro Heavy" panose="02000903050000020004" pitchFamily="50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9" y="678845"/>
            <a:ext cx="2575091" cy="56062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682" y="692410"/>
            <a:ext cx="50812" cy="21594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558765" y="664082"/>
            <a:ext cx="2969083" cy="307777"/>
          </a:xfrm>
          <a:prstGeom prst="rect">
            <a:avLst/>
          </a:prstGeom>
        </p:spPr>
        <p:txBody>
          <a:bodyPr wrap="none" anchor="t" anchorCtr="0">
            <a:spAutoFit/>
          </a:bodyPr>
          <a:lstStyle/>
          <a:p>
            <a:r>
              <a:rPr lang="ru-RU" sz="1400" dirty="0" err="1" smtClean="0">
                <a:solidFill>
                  <a:srgbClr val="204F60"/>
                </a:solidFill>
                <a:latin typeface="Bliss Pro Medium" panose="02000603050000020004" pitchFamily="50" charset="0"/>
              </a:rPr>
              <a:t>Неинвазивные</a:t>
            </a:r>
            <a:r>
              <a:rPr lang="ru-RU" sz="14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</a:t>
            </a:r>
            <a:r>
              <a:rPr lang="ru-RU" sz="1400" dirty="0" err="1" smtClean="0">
                <a:solidFill>
                  <a:srgbClr val="204F60"/>
                </a:solidFill>
                <a:latin typeface="Bliss Pro Medium" panose="02000603050000020004" pitchFamily="50" charset="0"/>
              </a:rPr>
              <a:t>пренатальные</a:t>
            </a:r>
            <a:r>
              <a:rPr lang="ru-RU" sz="14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тесты</a:t>
            </a:r>
            <a:endParaRPr lang="ru-RU" sz="1400" dirty="0">
              <a:solidFill>
                <a:srgbClr val="204F60"/>
              </a:solidFill>
              <a:latin typeface="Bliss Pro Medium" panose="0200060305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94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1568808" y="2101025"/>
            <a:ext cx="11133288" cy="221052"/>
          </a:xfrm>
          <a:prstGeom prst="roundRect">
            <a:avLst>
              <a:gd name="adj" fmla="val 50000"/>
            </a:avLst>
          </a:prstGeom>
          <a:solidFill>
            <a:srgbClr val="F9A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682241" y="2549306"/>
            <a:ext cx="9067800" cy="221052"/>
          </a:xfrm>
          <a:prstGeom prst="roundRect">
            <a:avLst>
              <a:gd name="adj" fmla="val 50000"/>
            </a:avLst>
          </a:prstGeom>
          <a:solidFill>
            <a:srgbClr val="F9A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494219" y="1788605"/>
            <a:ext cx="11141191" cy="1015663"/>
          </a:xfrm>
          <a:prstGeom prst="rect">
            <a:avLst/>
          </a:prstGeom>
        </p:spPr>
        <p:txBody>
          <a:bodyPr wrap="none" anchor="ctr" anchorCtr="1">
            <a:spAutoFit/>
          </a:bodyPr>
          <a:lstStyle/>
          <a:p>
            <a:r>
              <a:rPr lang="ru-RU" sz="30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Неинвазивный пренатальный тест на хромосомные аномалии </a:t>
            </a:r>
          </a:p>
          <a:p>
            <a:pPr algn="ctr"/>
            <a:r>
              <a:rPr lang="ru-RU" sz="30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надежнее других анализов на анеуплоидии плода:</a:t>
            </a:r>
            <a:endParaRPr lang="ru-RU" sz="3000" dirty="0">
              <a:solidFill>
                <a:srgbClr val="204F60"/>
              </a:solidFill>
              <a:latin typeface="Bliss Pro Heavy" panose="02000903050000020004" pitchFamily="50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01508" y="3866407"/>
            <a:ext cx="3931451" cy="4637424"/>
          </a:xfrm>
          <a:prstGeom prst="roundRect">
            <a:avLst>
              <a:gd name="adj" fmla="val 624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029566" y="4295081"/>
            <a:ext cx="3322978" cy="759182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ts val="2600"/>
              </a:lnSpc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Биохимический </a:t>
            </a:r>
          </a:p>
          <a:p>
            <a:pPr>
              <a:lnSpc>
                <a:spcPts val="2600"/>
              </a:lnSpc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скрининг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93129" y="5536454"/>
            <a:ext cx="2629304" cy="369332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Достоверность 70-90%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593129" y="6388164"/>
            <a:ext cx="2629304" cy="369332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100% Безопасен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68807" y="7235789"/>
            <a:ext cx="2629304" cy="64633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Можно проводить</a:t>
            </a: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с 11-й недели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2" y="6420396"/>
            <a:ext cx="304869" cy="30486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2" y="5683105"/>
            <a:ext cx="304869" cy="76217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31" y="7518209"/>
            <a:ext cx="304869" cy="76217"/>
          </a:xfrm>
          <a:prstGeom prst="rect">
            <a:avLst/>
          </a:prstGeom>
        </p:spPr>
      </p:pic>
      <p:sp>
        <p:nvSpPr>
          <p:cNvPr id="44" name="Скругленный прямоугольник 43"/>
          <p:cNvSpPr/>
          <p:nvPr/>
        </p:nvSpPr>
        <p:spPr>
          <a:xfrm>
            <a:off x="9802556" y="3867950"/>
            <a:ext cx="3931451" cy="4637424"/>
          </a:xfrm>
          <a:prstGeom prst="roundRect">
            <a:avLst>
              <a:gd name="adj" fmla="val 6240"/>
            </a:avLst>
          </a:prstGeom>
          <a:solidFill>
            <a:schemeClr val="bg1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10694176" y="5537997"/>
            <a:ext cx="2920223" cy="369332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Достоверность выше 99%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0694177" y="6389707"/>
            <a:ext cx="2629304" cy="369332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100% безопасен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0669855" y="7237332"/>
            <a:ext cx="2629304" cy="64633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Можно проводить</a:t>
            </a: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с 9-и недель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pic>
        <p:nvPicPr>
          <p:cNvPr id="49" name="Рисунок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680" y="6421939"/>
            <a:ext cx="304869" cy="304869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15" y="5575637"/>
            <a:ext cx="304869" cy="304869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14" y="7403882"/>
            <a:ext cx="304869" cy="304869"/>
          </a:xfrm>
          <a:prstGeom prst="rect">
            <a:avLst/>
          </a:prstGeom>
        </p:spPr>
      </p:pic>
      <p:sp>
        <p:nvSpPr>
          <p:cNvPr id="68" name="Скругленный прямоугольник 67"/>
          <p:cNvSpPr/>
          <p:nvPr/>
        </p:nvSpPr>
        <p:spPr>
          <a:xfrm>
            <a:off x="5252032" y="3866407"/>
            <a:ext cx="3931451" cy="4637424"/>
          </a:xfrm>
          <a:prstGeom prst="roundRect">
            <a:avLst>
              <a:gd name="adj" fmla="val 624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5580090" y="4295081"/>
            <a:ext cx="3322978" cy="759182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ts val="2600"/>
              </a:lnSpc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Инвазивные методы</a:t>
            </a:r>
          </a:p>
          <a:p>
            <a:pPr>
              <a:lnSpc>
                <a:spcPts val="2600"/>
              </a:lnSpc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диагностики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143653" y="5536454"/>
            <a:ext cx="2629304" cy="369332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Достоверность 100%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143652" y="6249664"/>
            <a:ext cx="2759415" cy="64633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Вероятность прерывания </a:t>
            </a: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беременности 0,5-1%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119331" y="7235789"/>
            <a:ext cx="2629304" cy="64633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Можно проводить</a:t>
            </a:r>
          </a:p>
          <a:p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с 11-й недели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156" y="5568685"/>
            <a:ext cx="304869" cy="304869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156" y="6532587"/>
            <a:ext cx="304869" cy="76217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155" y="7518209"/>
            <a:ext cx="304869" cy="76217"/>
          </a:xfrm>
          <a:prstGeom prst="rect">
            <a:avLst/>
          </a:prstGeom>
        </p:spPr>
      </p:pic>
      <p:sp>
        <p:nvSpPr>
          <p:cNvPr id="76" name="Скругленный прямоугольник 75"/>
          <p:cNvSpPr/>
          <p:nvPr/>
        </p:nvSpPr>
        <p:spPr>
          <a:xfrm>
            <a:off x="10147677" y="4514977"/>
            <a:ext cx="2126873" cy="155176"/>
          </a:xfrm>
          <a:prstGeom prst="roundRect">
            <a:avLst>
              <a:gd name="adj" fmla="val 50000"/>
            </a:avLst>
          </a:prstGeom>
          <a:solidFill>
            <a:srgbClr val="F9A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0147677" y="4838698"/>
            <a:ext cx="2698373" cy="155176"/>
          </a:xfrm>
          <a:prstGeom prst="roundRect">
            <a:avLst>
              <a:gd name="adj" fmla="val 50000"/>
            </a:avLst>
          </a:prstGeom>
          <a:solidFill>
            <a:srgbClr val="F9A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10130614" y="4296624"/>
            <a:ext cx="3322978" cy="759182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ts val="2600"/>
              </a:lnSpc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Неинвазивный </a:t>
            </a:r>
          </a:p>
          <a:p>
            <a:pPr>
              <a:lnSpc>
                <a:spcPts val="2600"/>
              </a:lnSpc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пренатальный тест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sp>
        <p:nvSpPr>
          <p:cNvPr id="82" name="Прямоугольник 81">
            <a:hlinkClick r:id="rId4"/>
          </p:cNvPr>
          <p:cNvSpPr/>
          <p:nvPr/>
        </p:nvSpPr>
        <p:spPr>
          <a:xfrm>
            <a:off x="6787792" y="9291132"/>
            <a:ext cx="2140308" cy="50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3" name="Рисунок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9" y="678845"/>
            <a:ext cx="2575091" cy="560629"/>
          </a:xfrm>
          <a:prstGeom prst="rect">
            <a:avLst/>
          </a:prstGeom>
        </p:spPr>
      </p:pic>
      <p:pic>
        <p:nvPicPr>
          <p:cNvPr id="84" name="Рисунок 8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682" y="692410"/>
            <a:ext cx="50812" cy="215949"/>
          </a:xfrm>
          <a:prstGeom prst="rect">
            <a:avLst/>
          </a:prstGeom>
        </p:spPr>
      </p:pic>
      <p:sp>
        <p:nvSpPr>
          <p:cNvPr id="85" name="Прямоугольник 84"/>
          <p:cNvSpPr/>
          <p:nvPr/>
        </p:nvSpPr>
        <p:spPr>
          <a:xfrm>
            <a:off x="3558765" y="664082"/>
            <a:ext cx="3805850" cy="307777"/>
          </a:xfrm>
          <a:prstGeom prst="rect">
            <a:avLst/>
          </a:prstGeom>
        </p:spPr>
        <p:txBody>
          <a:bodyPr wrap="none" anchor="t" anchorCtr="0">
            <a:spAutoFit/>
          </a:bodyPr>
          <a:lstStyle/>
          <a:p>
            <a:r>
              <a:rPr lang="ru-RU" sz="1400" dirty="0">
                <a:solidFill>
                  <a:srgbClr val="204F60"/>
                </a:solidFill>
                <a:latin typeface="Bliss Pro Medium" panose="02000603050000020004" pitchFamily="50" charset="0"/>
              </a:rPr>
              <a:t>Тест на синдром Дауна и другие анеуплоидии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581213" y="9397592"/>
            <a:ext cx="11204448" cy="338554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ПОЛУЧИТЕ БОЛЬШЕ ИНФОРМАЦИИ НА САЙТЕ </a:t>
            </a:r>
            <a:r>
              <a:rPr lang="en-US" sz="1600" dirty="0">
                <a:solidFill>
                  <a:srgbClr val="204F60"/>
                </a:solidFill>
                <a:latin typeface="Bliss Pro Medium" panose="02000603050000020004" pitchFamily="50" charset="0"/>
              </a:rPr>
              <a:t>PRENATEST.PRO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И ПО ТЕЛЕФОНУ 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8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800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301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-1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7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-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51</a:t>
            </a:r>
            <a:endParaRPr lang="ru-RU" sz="1600" dirty="0">
              <a:solidFill>
                <a:srgbClr val="204F60"/>
              </a:solidFill>
              <a:latin typeface="Bliss Pro Medium" panose="0200060305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08" y="6419398"/>
            <a:ext cx="600069" cy="60006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08" y="7295043"/>
            <a:ext cx="600069" cy="60006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08" y="8149393"/>
            <a:ext cx="600069" cy="60006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08" y="5543754"/>
            <a:ext cx="600069" cy="600069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08" y="4703489"/>
            <a:ext cx="600069" cy="600069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701510" y="1733054"/>
            <a:ext cx="3472925" cy="247558"/>
          </a:xfrm>
          <a:prstGeom prst="roundRect">
            <a:avLst>
              <a:gd name="adj" fmla="val 50000"/>
            </a:avLst>
          </a:prstGeom>
          <a:solidFill>
            <a:srgbClr val="F9A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2112" y="2639524"/>
            <a:ext cx="11368849" cy="62417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000" dirty="0" smtClean="0">
              <a:solidFill>
                <a:srgbClr val="204F60"/>
              </a:solidFill>
              <a:latin typeface="Bliss Pro" panose="02000506050000020004" pitchFamily="50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000" dirty="0">
              <a:solidFill>
                <a:srgbClr val="204F60"/>
              </a:solidFill>
              <a:latin typeface="Bliss Pro" panose="02000506050000020004" pitchFamily="50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ru-RU" sz="3000" dirty="0" smtClean="0">
              <a:solidFill>
                <a:srgbClr val="204F60"/>
              </a:solidFill>
              <a:latin typeface="Bliss Pro" panose="02000506050000020004" pitchFamily="50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204F60"/>
                </a:solidFill>
                <a:latin typeface="Bliss Pro" panose="02000506050000020004" pitchFamily="50" charset="0"/>
                <a:cs typeface="Arial" panose="020B0604020202020204" pitchFamily="34" charset="0"/>
              </a:rPr>
              <a:t>1</a:t>
            </a:r>
            <a:r>
              <a:rPr lang="ru-RU" sz="3000" b="1" dirty="0" smtClean="0">
                <a:solidFill>
                  <a:srgbClr val="204F60"/>
                </a:solidFill>
                <a:latin typeface="Bliss Pro" panose="02000506050000020004" pitchFamily="50" charset="0"/>
                <a:cs typeface="Arial" panose="020B0604020202020204" pitchFamily="34" charset="0"/>
              </a:rPr>
              <a:t>     </a:t>
            </a:r>
            <a:r>
              <a:rPr lang="ru-RU" sz="2400" dirty="0" smtClean="0">
                <a:solidFill>
                  <a:srgbClr val="000000"/>
                </a:solidFill>
                <a:latin typeface="Bliss Pro" panose="02000506050000020004" pitchFamily="50" charset="0"/>
                <a:cs typeface="Arial" panose="020B0604020202020204" pitchFamily="34" charset="0"/>
              </a:rPr>
              <a:t>Выделение </a:t>
            </a:r>
            <a:r>
              <a:rPr lang="ru-RU" sz="2400" dirty="0" smtClean="0">
                <a:solidFill>
                  <a:srgbClr val="000000"/>
                </a:solidFill>
                <a:latin typeface="Bliss Pro" panose="02000506050000020004" pitchFamily="50" charset="0"/>
                <a:cs typeface="Arial" panose="020B0604020202020204" pitchFamily="34" charset="0"/>
              </a:rPr>
              <a:t>свободно циркулирующей </a:t>
            </a:r>
            <a:r>
              <a:rPr lang="ru-RU" sz="2400" dirty="0" smtClean="0">
                <a:solidFill>
                  <a:srgbClr val="000000"/>
                </a:solidFill>
                <a:latin typeface="Bliss Pro" panose="02000506050000020004" pitchFamily="50" charset="0"/>
                <a:cs typeface="Arial" panose="020B0604020202020204" pitchFamily="34" charset="0"/>
              </a:rPr>
              <a:t>внеклеточной ДНК из крови матери</a:t>
            </a:r>
            <a:r>
              <a:rPr lang="en-US" sz="3000" b="1" dirty="0" smtClean="0">
                <a:solidFill>
                  <a:srgbClr val="000000"/>
                </a:solidFill>
                <a:latin typeface="Bliss Pro" panose="02000506050000020004" pitchFamily="50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rgbClr val="000000"/>
              </a:solidFill>
              <a:latin typeface="Bliss Pro" panose="02000506050000020004" pitchFamily="50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204F60"/>
                </a:solidFill>
                <a:latin typeface="Bliss Pro" panose="02000506050000020004" pitchFamily="50" charset="0"/>
                <a:cs typeface="Arial" panose="020B0604020202020204" pitchFamily="34" charset="0"/>
              </a:rPr>
              <a:t>2</a:t>
            </a:r>
            <a:r>
              <a:rPr lang="en-US" sz="3000" b="1" dirty="0" smtClean="0">
                <a:solidFill>
                  <a:srgbClr val="204F60"/>
                </a:solidFill>
                <a:latin typeface="Bliss Pro" panose="02000506050000020004" pitchFamily="50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Bliss Pro" panose="02000506050000020004" pitchFamily="50" charset="0"/>
                <a:cs typeface="Arial" panose="020B0604020202020204" pitchFamily="34" charset="0"/>
              </a:rPr>
              <a:t>    Определение количества и качества</a:t>
            </a:r>
            <a:r>
              <a:rPr lang="ru-RU" sz="2400" dirty="0" smtClean="0">
                <a:latin typeface="Bliss Pro" panose="02000506050000020004" pitchFamily="50" charset="0"/>
              </a:rPr>
              <a:t> </a:t>
            </a:r>
            <a:r>
              <a:rPr lang="ru-RU" sz="2400" dirty="0">
                <a:latin typeface="Bliss Pro" panose="02000506050000020004" pitchFamily="50" charset="0"/>
              </a:rPr>
              <a:t>фетальной ДНК</a:t>
            </a:r>
            <a:r>
              <a:rPr lang="ru-RU" sz="2400" dirty="0" smtClean="0">
                <a:latin typeface="Bliss Pro" panose="02000506050000020004" pitchFamily="50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000" b="1" dirty="0" smtClean="0">
                <a:solidFill>
                  <a:srgbClr val="204F60"/>
                </a:solidFill>
                <a:latin typeface="Bliss Pro" panose="02000506050000020004" pitchFamily="50" charset="0"/>
              </a:rPr>
              <a:t>3    </a:t>
            </a:r>
            <a:r>
              <a:rPr lang="ru-RU" sz="2400" dirty="0" err="1" smtClean="0">
                <a:latin typeface="Bliss Pro" panose="02000506050000020004" pitchFamily="50" charset="0"/>
                <a:cs typeface="Arial" panose="020B0604020202020204" pitchFamily="34" charset="0"/>
              </a:rPr>
              <a:t>Секвенирование</a:t>
            </a:r>
            <a:r>
              <a:rPr lang="ru-RU" sz="2400" dirty="0" smtClean="0">
                <a:latin typeface="Bliss Pro" panose="02000506050000020004" pitchFamily="50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Bliss Pro" panose="02000506050000020004" pitchFamily="50" charset="0"/>
                <a:cs typeface="Arial" panose="020B0604020202020204" pitchFamily="34" charset="0"/>
              </a:rPr>
              <a:t>ДНК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000" b="1" dirty="0" smtClean="0">
                <a:solidFill>
                  <a:srgbClr val="204F60"/>
                </a:solidFill>
                <a:latin typeface="Bliss Pro" panose="02000506050000020004" pitchFamily="50" charset="0"/>
              </a:rPr>
              <a:t>4    </a:t>
            </a:r>
            <a:r>
              <a:rPr lang="ru-RU" sz="2400" dirty="0" smtClean="0">
                <a:latin typeface="Bliss Pro" panose="02000506050000020004" pitchFamily="50" charset="0"/>
                <a:cs typeface="Arial" panose="020B0604020202020204" pitchFamily="34" charset="0"/>
              </a:rPr>
              <a:t>Биоинформационный </a:t>
            </a:r>
            <a:r>
              <a:rPr lang="ru-RU" sz="2400" dirty="0">
                <a:latin typeface="Bliss Pro" panose="02000506050000020004" pitchFamily="50" charset="0"/>
                <a:cs typeface="Arial" panose="020B0604020202020204" pitchFamily="34" charset="0"/>
              </a:rPr>
              <a:t>анализ данных </a:t>
            </a:r>
            <a:r>
              <a:rPr lang="ru-RU" sz="2400" dirty="0" err="1">
                <a:latin typeface="Bliss Pro" panose="02000506050000020004" pitchFamily="50" charset="0"/>
                <a:cs typeface="Arial" panose="020B0604020202020204" pitchFamily="34" charset="0"/>
              </a:rPr>
              <a:t>секвенирования</a:t>
            </a:r>
            <a:endParaRPr lang="ru-RU" sz="2400" dirty="0">
              <a:latin typeface="Bliss Pro" panose="02000506050000020004" pitchFamily="50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3000" b="1" dirty="0" smtClean="0">
                <a:solidFill>
                  <a:srgbClr val="204F60"/>
                </a:solidFill>
                <a:latin typeface="Bliss Pro" panose="02000506050000020004" pitchFamily="50" charset="0"/>
              </a:rPr>
              <a:t>5    </a:t>
            </a:r>
            <a:r>
              <a:rPr lang="ru-RU" sz="2400" dirty="0" smtClean="0">
                <a:latin typeface="Bliss Pro" panose="02000506050000020004" pitchFamily="50" charset="0"/>
                <a:cs typeface="Arial" panose="020B0604020202020204" pitchFamily="34" charset="0"/>
              </a:rPr>
              <a:t>Выдача </a:t>
            </a:r>
            <a:r>
              <a:rPr lang="ru-RU" sz="2400" dirty="0">
                <a:latin typeface="Bliss Pro" panose="02000506050000020004" pitchFamily="50" charset="0"/>
                <a:cs typeface="Arial" panose="020B0604020202020204" pitchFamily="34" charset="0"/>
              </a:rPr>
              <a:t>результата анализа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81213" y="9397592"/>
            <a:ext cx="11204448" cy="338554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ПОЛУЧИТЕ БОЛЬШЕ ИНФОРМАЦИИ НА САЙТЕ </a:t>
            </a:r>
            <a:r>
              <a:rPr lang="en-US" sz="1600" dirty="0">
                <a:solidFill>
                  <a:srgbClr val="204F60"/>
                </a:solidFill>
                <a:latin typeface="Bliss Pro Medium" panose="02000603050000020004" pitchFamily="50" charset="0"/>
              </a:rPr>
              <a:t>PRENATEST.PRO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И ПО ТЕЛЕФОНУ 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8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800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301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-1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7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-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51</a:t>
            </a:r>
            <a:endParaRPr lang="ru-RU" sz="1600" dirty="0">
              <a:solidFill>
                <a:srgbClr val="204F60"/>
              </a:solidFill>
              <a:latin typeface="Bliss Pro Medium" panose="02000603050000020004" pitchFamily="50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509" y="1465438"/>
            <a:ext cx="3340402" cy="553998"/>
          </a:xfrm>
          <a:prstGeom prst="rect">
            <a:avLst/>
          </a:prstGeom>
        </p:spPr>
        <p:txBody>
          <a:bodyPr wrap="none" anchor="ctr" anchorCtr="1">
            <a:spAutoFit/>
          </a:bodyPr>
          <a:lstStyle/>
          <a:p>
            <a:r>
              <a:rPr lang="ru-RU" sz="30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Технология НИПТ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9" y="678845"/>
            <a:ext cx="2575091" cy="56062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682" y="692410"/>
            <a:ext cx="50812" cy="215949"/>
          </a:xfrm>
          <a:prstGeom prst="rect">
            <a:avLst/>
          </a:prstGeom>
        </p:spPr>
      </p:pic>
      <p:sp>
        <p:nvSpPr>
          <p:cNvPr id="11" name="Прямоугольник с двумя скругленными соседними углами 10"/>
          <p:cNvSpPr/>
          <p:nvPr/>
        </p:nvSpPr>
        <p:spPr>
          <a:xfrm rot="5400000">
            <a:off x="4592687" y="-1953163"/>
            <a:ext cx="1292125" cy="10477499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9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01509" y="2860033"/>
            <a:ext cx="9065344" cy="830997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Bliss Pro Medium" panose="02000603050000020004" pitchFamily="50" charset="0"/>
              </a:rPr>
              <a:t>В крови беременной женщины находится небольшое количество ДНК плода (фетальная ДНК)</a:t>
            </a:r>
            <a:endParaRPr lang="ru-RU" sz="2400" dirty="0">
              <a:solidFill>
                <a:schemeClr val="bg1"/>
              </a:solidFill>
              <a:latin typeface="Bliss Pro Medium" panose="02000603050000020004" pitchFamily="50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58765" y="664082"/>
            <a:ext cx="3805850" cy="307777"/>
          </a:xfrm>
          <a:prstGeom prst="rect">
            <a:avLst/>
          </a:prstGeom>
        </p:spPr>
        <p:txBody>
          <a:bodyPr wrap="none" anchor="t" anchorCtr="0">
            <a:spAutoFit/>
          </a:bodyPr>
          <a:lstStyle/>
          <a:p>
            <a:r>
              <a:rPr lang="ru-RU" sz="1400" dirty="0">
                <a:solidFill>
                  <a:srgbClr val="204F60"/>
                </a:solidFill>
                <a:latin typeface="Bliss Pro Medium" panose="02000603050000020004" pitchFamily="50" charset="0"/>
              </a:rPr>
              <a:t>Тест на синдром Дауна и другие анеуплоидии</a:t>
            </a:r>
          </a:p>
        </p:txBody>
      </p:sp>
    </p:spTree>
    <p:extLst>
      <p:ext uri="{BB962C8B-B14F-4D97-AF65-F5344CB8AC3E}">
        <p14:creationId xmlns:p14="http://schemas.microsoft.com/office/powerpoint/2010/main" val="12549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1714500" y="2240307"/>
            <a:ext cx="10987595" cy="221052"/>
          </a:xfrm>
          <a:prstGeom prst="roundRect">
            <a:avLst>
              <a:gd name="adj" fmla="val 50000"/>
            </a:avLst>
          </a:prstGeom>
          <a:solidFill>
            <a:srgbClr val="F9A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100513" y="2688588"/>
            <a:ext cx="6319837" cy="221052"/>
          </a:xfrm>
          <a:prstGeom prst="roundRect">
            <a:avLst>
              <a:gd name="adj" fmla="val 50000"/>
            </a:avLst>
          </a:prstGeom>
          <a:solidFill>
            <a:srgbClr val="F9A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554973" y="1918008"/>
            <a:ext cx="11256928" cy="1015663"/>
          </a:xfrm>
          <a:prstGeom prst="rect">
            <a:avLst/>
          </a:prstGeom>
        </p:spPr>
        <p:txBody>
          <a:bodyPr wrap="none" anchor="ctr" anchorCtr="1">
            <a:spAutoFit/>
          </a:bodyPr>
          <a:lstStyle/>
          <a:p>
            <a:r>
              <a:rPr lang="ru-RU" sz="3000" dirty="0" err="1">
                <a:solidFill>
                  <a:srgbClr val="204F60"/>
                </a:solidFill>
                <a:latin typeface="Bliss Pro Heavy" panose="02000903050000020004" pitchFamily="50" charset="0"/>
              </a:rPr>
              <a:t>PrenaTest</a:t>
            </a:r>
            <a:r>
              <a:rPr lang="ru-RU" sz="30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® — лучший выбор для определения синдрома Дауна</a:t>
            </a:r>
          </a:p>
          <a:p>
            <a:pPr algn="ctr"/>
            <a:r>
              <a:rPr lang="ru-RU" sz="30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и частых хромосомных аномалий</a:t>
            </a:r>
            <a:endParaRPr lang="ru-RU" sz="3000" dirty="0">
              <a:solidFill>
                <a:srgbClr val="204F60"/>
              </a:solidFill>
              <a:latin typeface="Bliss Pro Heavy" panose="02000903050000020004" pitchFamily="50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01509" y="3584026"/>
            <a:ext cx="3931451" cy="1828927"/>
          </a:xfrm>
          <a:prstGeom prst="roundRect">
            <a:avLst>
              <a:gd name="adj" fmla="val 50000"/>
            </a:avLst>
          </a:prstGeom>
          <a:solidFill>
            <a:srgbClr val="68BDDD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01508" y="3955349"/>
            <a:ext cx="3931451" cy="661720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37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&gt;99%</a:t>
            </a:r>
            <a:endParaRPr lang="ru-RU" sz="3700" dirty="0">
              <a:solidFill>
                <a:srgbClr val="204F60"/>
              </a:solidFill>
              <a:latin typeface="Bliss Pro Heavy" panose="02000903050000020004" pitchFamily="50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01509" y="4587566"/>
            <a:ext cx="3931452" cy="42575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ru-RU" sz="2400" dirty="0" smtClean="0">
                <a:solidFill>
                  <a:schemeClr val="bg1"/>
                </a:solidFill>
                <a:latin typeface="Bliss Pro Medium" panose="02000603050000020004" pitchFamily="50" charset="0"/>
              </a:rPr>
              <a:t>Точность теста</a:t>
            </a:r>
            <a:endParaRPr lang="ru-RU" sz="2400" dirty="0">
              <a:solidFill>
                <a:schemeClr val="bg1"/>
              </a:solidFill>
              <a:latin typeface="Bliss Pro Medium" panose="02000603050000020004" pitchFamily="50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9887900" y="3584026"/>
            <a:ext cx="3931451" cy="1828927"/>
          </a:xfrm>
          <a:prstGeom prst="roundRect">
            <a:avLst>
              <a:gd name="adj" fmla="val 50000"/>
            </a:avLst>
          </a:prstGeom>
          <a:solidFill>
            <a:srgbClr val="68BDDD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9887899" y="3955349"/>
            <a:ext cx="3931451" cy="661720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37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&gt;90 000</a:t>
            </a:r>
            <a:endParaRPr lang="ru-RU" sz="3700" dirty="0">
              <a:solidFill>
                <a:srgbClr val="204F60"/>
              </a:solidFill>
              <a:latin typeface="Bliss Pro Heavy" panose="02000903050000020004" pitchFamily="50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887900" y="4587566"/>
            <a:ext cx="3931452" cy="42575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ru-RU" sz="2400" dirty="0" smtClean="0">
                <a:solidFill>
                  <a:schemeClr val="bg1"/>
                </a:solidFill>
                <a:latin typeface="Bliss Pro Medium" panose="02000603050000020004" pitchFamily="50" charset="0"/>
              </a:rPr>
              <a:t>Тестов проведено</a:t>
            </a:r>
            <a:endParaRPr lang="ru-RU" sz="2400" dirty="0">
              <a:solidFill>
                <a:schemeClr val="bg1"/>
              </a:solidFill>
              <a:latin typeface="Bliss Pro Medium" panose="02000603050000020004" pitchFamily="50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294702" y="3584026"/>
            <a:ext cx="3931451" cy="1828927"/>
          </a:xfrm>
          <a:prstGeom prst="roundRect">
            <a:avLst>
              <a:gd name="adj" fmla="val 50000"/>
            </a:avLst>
          </a:prstGeom>
          <a:solidFill>
            <a:srgbClr val="68BDDD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294701" y="4114270"/>
            <a:ext cx="3931451" cy="661720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37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48</a:t>
            </a:r>
            <a:endParaRPr lang="ru-RU" sz="3700" dirty="0">
              <a:solidFill>
                <a:srgbClr val="204F60"/>
              </a:solidFill>
              <a:latin typeface="Bliss Pro Heavy" panose="02000903050000020004" pitchFamily="50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294702" y="4746487"/>
            <a:ext cx="3931452" cy="42575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ru-RU" sz="2400" dirty="0" smtClean="0">
                <a:solidFill>
                  <a:schemeClr val="bg1"/>
                </a:solidFill>
                <a:latin typeface="Bliss Pro Medium" panose="02000603050000020004" pitchFamily="50" charset="0"/>
              </a:rPr>
              <a:t>часов*</a:t>
            </a:r>
            <a:endParaRPr lang="ru-RU" sz="2400" dirty="0">
              <a:solidFill>
                <a:schemeClr val="bg1"/>
              </a:solidFill>
              <a:latin typeface="Bliss Pro Medium" panose="02000603050000020004" pitchFamily="50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294700" y="3789286"/>
            <a:ext cx="3931452" cy="42575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ru-RU" sz="2400" dirty="0" smtClean="0">
                <a:solidFill>
                  <a:schemeClr val="bg1"/>
                </a:solidFill>
                <a:latin typeface="Bliss Pro Medium" panose="02000603050000020004" pitchFamily="50" charset="0"/>
              </a:rPr>
              <a:t>Срок от</a:t>
            </a:r>
            <a:endParaRPr lang="ru-RU" sz="2400" dirty="0">
              <a:solidFill>
                <a:schemeClr val="bg1"/>
              </a:solidFill>
              <a:latin typeface="Bliss Pro Medium" panose="02000603050000020004" pitchFamily="50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667233" y="5938451"/>
            <a:ext cx="3931451" cy="182892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2667232" y="6208393"/>
            <a:ext cx="3931452" cy="1092607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Можно проводить </a:t>
            </a:r>
          </a:p>
          <a:p>
            <a:pPr algn="ctr">
              <a:lnSpc>
                <a:spcPts val="2600"/>
              </a:lnSpc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с 9-и недель</a:t>
            </a:r>
          </a:p>
          <a:p>
            <a:pPr algn="ctr">
              <a:lnSpc>
                <a:spcPts val="2600"/>
              </a:lnSpc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беременности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7663791" y="5938451"/>
            <a:ext cx="3931451" cy="182892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7663791" y="6473323"/>
            <a:ext cx="3931452" cy="759182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Безопасен для плода </a:t>
            </a:r>
          </a:p>
          <a:p>
            <a:pPr algn="ctr">
              <a:lnSpc>
                <a:spcPts val="2600"/>
              </a:lnSpc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и будущей матери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8" y="8393165"/>
            <a:ext cx="381087" cy="393790"/>
          </a:xfrm>
          <a:prstGeom prst="rect">
            <a:avLst/>
          </a:prstGeom>
        </p:spPr>
      </p:pic>
      <p:sp>
        <p:nvSpPr>
          <p:cNvPr id="65" name="Прямоугольник 64"/>
          <p:cNvSpPr/>
          <p:nvPr/>
        </p:nvSpPr>
        <p:spPr>
          <a:xfrm>
            <a:off x="1223665" y="8383639"/>
            <a:ext cx="8603274" cy="42575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>
              <a:lnSpc>
                <a:spcPts val="2600"/>
              </a:lnSpc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От 48 часов до 8 рабочих дней после поступления образцов в лабораторию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sp>
        <p:nvSpPr>
          <p:cNvPr id="66" name="Прямоугольник 65">
            <a:hlinkClick r:id="rId3"/>
          </p:cNvPr>
          <p:cNvSpPr/>
          <p:nvPr/>
        </p:nvSpPr>
        <p:spPr>
          <a:xfrm>
            <a:off x="6787792" y="9291132"/>
            <a:ext cx="2140308" cy="50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9" y="678845"/>
            <a:ext cx="2575091" cy="560629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682" y="692410"/>
            <a:ext cx="50812" cy="215949"/>
          </a:xfrm>
          <a:prstGeom prst="rect">
            <a:avLst/>
          </a:prstGeom>
        </p:spPr>
      </p:pic>
      <p:sp>
        <p:nvSpPr>
          <p:cNvPr id="69" name="Прямоугольник 68"/>
          <p:cNvSpPr/>
          <p:nvPr/>
        </p:nvSpPr>
        <p:spPr>
          <a:xfrm>
            <a:off x="3558765" y="664082"/>
            <a:ext cx="3805850" cy="307777"/>
          </a:xfrm>
          <a:prstGeom prst="rect">
            <a:avLst/>
          </a:prstGeom>
        </p:spPr>
        <p:txBody>
          <a:bodyPr wrap="none" anchor="t" anchorCtr="0">
            <a:spAutoFit/>
          </a:bodyPr>
          <a:lstStyle/>
          <a:p>
            <a:r>
              <a:rPr lang="ru-RU" sz="1400" dirty="0">
                <a:solidFill>
                  <a:srgbClr val="204F60"/>
                </a:solidFill>
                <a:latin typeface="Bliss Pro Medium" panose="02000603050000020004" pitchFamily="50" charset="0"/>
              </a:rPr>
              <a:t>Тест на синдром Дауна и другие анеуплоидии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581213" y="9397592"/>
            <a:ext cx="11204448" cy="338554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ПОЛУЧИТЕ БОЛЬШЕ ИНФОРМАЦИИ НА САЙТЕ </a:t>
            </a:r>
            <a:r>
              <a:rPr lang="en-US" sz="1600" dirty="0">
                <a:solidFill>
                  <a:srgbClr val="204F60"/>
                </a:solidFill>
                <a:latin typeface="Bliss Pro Medium" panose="02000603050000020004" pitchFamily="50" charset="0"/>
              </a:rPr>
              <a:t>PRENATEST.PRO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И ПО ТЕЛЕФОНУ 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8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800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301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-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17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-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51</a:t>
            </a:r>
            <a:endParaRPr lang="ru-RU" sz="1600" dirty="0">
              <a:solidFill>
                <a:srgbClr val="204F60"/>
              </a:solidFill>
              <a:latin typeface="Bliss Pro Medium" panose="0200060305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00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31"/>
          <p:cNvSpPr/>
          <p:nvPr/>
        </p:nvSpPr>
        <p:spPr>
          <a:xfrm>
            <a:off x="7610308" y="2224888"/>
            <a:ext cx="4731962" cy="6864096"/>
          </a:xfrm>
          <a:prstGeom prst="roundRect">
            <a:avLst>
              <a:gd name="adj" fmla="val 6240"/>
            </a:avLst>
          </a:prstGeom>
          <a:solidFill>
            <a:schemeClr val="bg1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Прямоугольник с двумя скругленными соседними углами 33"/>
          <p:cNvSpPr/>
          <p:nvPr/>
        </p:nvSpPr>
        <p:spPr>
          <a:xfrm>
            <a:off x="7608934" y="2224888"/>
            <a:ext cx="4733335" cy="1153527"/>
          </a:xfrm>
          <a:prstGeom prst="round2SameRect">
            <a:avLst>
              <a:gd name="adj1" fmla="val 17667"/>
              <a:gd name="adj2" fmla="val 0"/>
            </a:avLst>
          </a:prstGeom>
          <a:solidFill>
            <a:srgbClr val="68B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76194" y="2224888"/>
            <a:ext cx="4611598" cy="6864096"/>
          </a:xfrm>
          <a:prstGeom prst="roundRect">
            <a:avLst>
              <a:gd name="adj" fmla="val 6240"/>
            </a:avLst>
          </a:prstGeom>
          <a:solidFill>
            <a:schemeClr val="bg1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552388" y="4169779"/>
            <a:ext cx="3932824" cy="923330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30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Синдром Дауна</a:t>
            </a:r>
          </a:p>
          <a:p>
            <a:pPr algn="ctr"/>
            <a:r>
              <a:rPr lang="ru-RU" sz="2400" dirty="0" err="1" smtClean="0">
                <a:solidFill>
                  <a:srgbClr val="204F60"/>
                </a:solidFill>
                <a:latin typeface="Bliss Pro Medium" panose="02000603050000020004" pitchFamily="50" charset="0"/>
              </a:rPr>
              <a:t>Трисомия</a:t>
            </a:r>
            <a:r>
              <a:rPr lang="ru-RU" sz="24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21</a:t>
            </a:r>
            <a:endParaRPr lang="ru-RU" sz="3000" dirty="0">
              <a:solidFill>
                <a:srgbClr val="204F60"/>
              </a:solidFill>
              <a:latin typeface="Bliss Pro Medium" panose="02000603050000020004" pitchFamily="50" charset="0"/>
            </a:endParaRPr>
          </a:p>
        </p:txBody>
      </p:sp>
      <p:sp>
        <p:nvSpPr>
          <p:cNvPr id="2" name="Прямоугольник с двумя скругленными соседними углами 1"/>
          <p:cNvSpPr/>
          <p:nvPr/>
        </p:nvSpPr>
        <p:spPr>
          <a:xfrm>
            <a:off x="2176193" y="2224888"/>
            <a:ext cx="4611766" cy="1153527"/>
          </a:xfrm>
          <a:prstGeom prst="round2SameRect">
            <a:avLst>
              <a:gd name="adj1" fmla="val 17667"/>
              <a:gd name="adj2" fmla="val 0"/>
            </a:avLst>
          </a:prstGeom>
          <a:solidFill>
            <a:srgbClr val="68B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857311" y="2404492"/>
            <a:ext cx="3322978" cy="759182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800" dirty="0" err="1">
                <a:solidFill>
                  <a:schemeClr val="bg1"/>
                </a:solidFill>
                <a:latin typeface="Bliss Pro Medium" panose="02000603050000020004" pitchFamily="50" charset="0"/>
              </a:rPr>
              <a:t>PrenaTest</a:t>
            </a:r>
            <a:r>
              <a:rPr lang="en-US" sz="2800" dirty="0" smtClean="0">
                <a:solidFill>
                  <a:schemeClr val="bg1"/>
                </a:solidFill>
                <a:latin typeface="Bliss Pro Medium" panose="02000603050000020004" pitchFamily="50" charset="0"/>
              </a:rPr>
              <a:t>®</a:t>
            </a:r>
            <a:endParaRPr lang="ru-RU" sz="2800" dirty="0" smtClean="0">
              <a:solidFill>
                <a:schemeClr val="bg1"/>
              </a:solidFill>
              <a:latin typeface="Bliss Pro Medium" panose="02000603050000020004" pitchFamily="50" charset="0"/>
            </a:endParaRPr>
          </a:p>
          <a:p>
            <a:pPr algn="ctr">
              <a:lnSpc>
                <a:spcPts val="2600"/>
              </a:lnSpc>
            </a:pPr>
            <a:r>
              <a:rPr lang="ru-RU" sz="2400" dirty="0">
                <a:solidFill>
                  <a:schemeClr val="bg1"/>
                </a:solidFill>
                <a:latin typeface="Bliss Pro Medium" panose="02000603050000020004" pitchFamily="50" charset="0"/>
              </a:rPr>
              <a:t>о</a:t>
            </a:r>
            <a:r>
              <a:rPr lang="ru-RU" sz="2400" dirty="0" smtClean="0">
                <a:solidFill>
                  <a:schemeClr val="bg1"/>
                </a:solidFill>
                <a:latin typeface="Bliss Pro Medium" panose="02000603050000020004" pitchFamily="50" charset="0"/>
              </a:rPr>
              <a:t>сновной НИПТ</a:t>
            </a:r>
            <a:endParaRPr lang="en-US" sz="2400" dirty="0">
              <a:solidFill>
                <a:schemeClr val="bg1"/>
              </a:solidFill>
              <a:latin typeface="Bliss Pro Medium" panose="02000603050000020004" pitchFamily="50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857946" y="4958446"/>
            <a:ext cx="4684665" cy="397031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just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+ Синдром </a:t>
            </a:r>
            <a:r>
              <a:rPr lang="ru-RU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Патау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(</a:t>
            </a:r>
            <a:r>
              <a:rPr lang="ru-RU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Трисомия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13)</a:t>
            </a:r>
          </a:p>
          <a:p>
            <a:pPr algn="just"/>
            <a:endParaRPr lang="ru-RU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  <a:p>
            <a:pPr algn="just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+ Синдром Эдвардса (</a:t>
            </a:r>
            <a:r>
              <a:rPr lang="ru-RU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Трисомия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18)</a:t>
            </a:r>
          </a:p>
          <a:p>
            <a:pPr algn="just"/>
            <a:endParaRPr lang="ru-RU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  <a:p>
            <a:pPr algn="just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+ Синдром </a:t>
            </a:r>
            <a:r>
              <a:rPr lang="ru-RU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Ди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Джорджи 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(del22q11.2)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  <a:p>
            <a:pPr algn="just"/>
            <a:endParaRPr lang="ru-RU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  <a:p>
            <a:pPr algn="just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+ Анеуплоидии по половым хромосомам: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Синдром Тернера (45, ХО)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Трисомия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по Х хромосоме (47, ХХХ)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Синдром </a:t>
            </a:r>
            <a:r>
              <a:rPr lang="ru-RU" sz="1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Клайнфельтера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(47, ХХY)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Синдром </a:t>
            </a:r>
            <a:r>
              <a:rPr lang="ru-RU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Джейкобса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(47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, XYY)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  <a:p>
            <a:pPr algn="ctr"/>
            <a:endParaRPr lang="ru-RU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  <a:p>
            <a:pPr algn="ctr"/>
            <a:endParaRPr lang="ru-RU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819859" y="3687023"/>
            <a:ext cx="3932824" cy="1384995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30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Синдром Дауна</a:t>
            </a:r>
          </a:p>
          <a:p>
            <a:pPr lvl="0" algn="ctr"/>
            <a:r>
              <a:rPr lang="ru-RU" sz="2400" dirty="0" err="1" smtClean="0">
                <a:solidFill>
                  <a:srgbClr val="204F60"/>
                </a:solidFill>
                <a:latin typeface="Bliss Pro Medium" panose="02000603050000020004" pitchFamily="50" charset="0"/>
              </a:rPr>
              <a:t>Трисомия</a:t>
            </a:r>
            <a:r>
              <a:rPr lang="ru-RU" sz="24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21</a:t>
            </a:r>
            <a:endParaRPr lang="ru-RU" sz="3000" dirty="0">
              <a:solidFill>
                <a:srgbClr val="204F60"/>
              </a:solidFill>
              <a:latin typeface="Bliss Pro Medium" panose="02000603050000020004" pitchFamily="50" charset="0"/>
            </a:endParaRPr>
          </a:p>
          <a:p>
            <a:endParaRPr lang="ru-RU" sz="3000" dirty="0">
              <a:solidFill>
                <a:srgbClr val="204F60"/>
              </a:solidFill>
              <a:latin typeface="Bliss Pro Heavy" panose="02000903050000020004" pitchFamily="50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429705" y="2442766"/>
            <a:ext cx="3322978" cy="759182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800" dirty="0" err="1">
                <a:solidFill>
                  <a:schemeClr val="bg1"/>
                </a:solidFill>
                <a:latin typeface="Bliss Pro Medium" panose="02000603050000020004" pitchFamily="50" charset="0"/>
              </a:rPr>
              <a:t>PrenaTest</a:t>
            </a:r>
            <a:r>
              <a:rPr lang="en-US" sz="2800" dirty="0" smtClean="0">
                <a:solidFill>
                  <a:schemeClr val="bg1"/>
                </a:solidFill>
                <a:latin typeface="Bliss Pro Medium" panose="02000603050000020004" pitchFamily="50" charset="0"/>
              </a:rPr>
              <a:t>®</a:t>
            </a:r>
            <a:r>
              <a:rPr lang="ru-RU" sz="2800" dirty="0" smtClean="0">
                <a:solidFill>
                  <a:schemeClr val="bg1"/>
                </a:solidFill>
                <a:latin typeface="Bliss Pro Medium" panose="02000603050000020004" pitchFamily="50" charset="0"/>
              </a:rPr>
              <a:t>+</a:t>
            </a:r>
            <a:endParaRPr lang="ru-RU" sz="2800" dirty="0">
              <a:solidFill>
                <a:schemeClr val="bg1"/>
              </a:solidFill>
              <a:latin typeface="Bliss Pro Medium" panose="02000603050000020004" pitchFamily="50" charset="0"/>
            </a:endParaRPr>
          </a:p>
          <a:p>
            <a:pPr algn="ctr">
              <a:lnSpc>
                <a:spcPts val="2600"/>
              </a:lnSpc>
            </a:pPr>
            <a:r>
              <a:rPr lang="ru-RU" sz="2400" dirty="0" smtClean="0">
                <a:solidFill>
                  <a:schemeClr val="bg1"/>
                </a:solidFill>
                <a:latin typeface="Bliss Pro Medium" panose="02000603050000020004" pitchFamily="50" charset="0"/>
              </a:rPr>
              <a:t>расширенный </a:t>
            </a:r>
            <a:r>
              <a:rPr lang="ru-RU" sz="2400" dirty="0">
                <a:solidFill>
                  <a:schemeClr val="bg1"/>
                </a:solidFill>
                <a:latin typeface="Bliss Pro Medium" panose="02000603050000020004" pitchFamily="50" charset="0"/>
              </a:rPr>
              <a:t>НИПТ</a:t>
            </a:r>
            <a:endParaRPr lang="en-US" sz="2400" dirty="0">
              <a:solidFill>
                <a:schemeClr val="bg1"/>
              </a:solidFill>
              <a:latin typeface="Bliss Pro Medium" panose="02000603050000020004" pitchFamily="50" charset="0"/>
            </a:endParaRPr>
          </a:p>
        </p:txBody>
      </p:sp>
      <p:sp>
        <p:nvSpPr>
          <p:cNvPr id="93" name="Прямоугольник 92">
            <a:hlinkClick r:id="rId2"/>
          </p:cNvPr>
          <p:cNvSpPr/>
          <p:nvPr/>
        </p:nvSpPr>
        <p:spPr>
          <a:xfrm>
            <a:off x="6787792" y="9291132"/>
            <a:ext cx="2140308" cy="50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4" name="Рисунок 9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9" y="678845"/>
            <a:ext cx="2575091" cy="560629"/>
          </a:xfrm>
          <a:prstGeom prst="rect">
            <a:avLst/>
          </a:prstGeom>
        </p:spPr>
      </p:pic>
      <p:pic>
        <p:nvPicPr>
          <p:cNvPr id="95" name="Рисунок 9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682" y="692410"/>
            <a:ext cx="50812" cy="215949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2424392" y="5659737"/>
            <a:ext cx="3932824" cy="369332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+ пол плода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755406" y="8203334"/>
            <a:ext cx="1569316" cy="369332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+ пол плода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276600" y="1303679"/>
            <a:ext cx="7581243" cy="553998"/>
          </a:xfrm>
          <a:prstGeom prst="rect">
            <a:avLst/>
          </a:prstGeom>
        </p:spPr>
        <p:txBody>
          <a:bodyPr wrap="none" anchor="t" anchorCtr="0">
            <a:spAutoFit/>
          </a:bodyPr>
          <a:lstStyle/>
          <a:p>
            <a:r>
              <a:rPr lang="en-US" sz="3000" dirty="0" err="1" smtClean="0">
                <a:solidFill>
                  <a:srgbClr val="204F60"/>
                </a:solidFill>
                <a:latin typeface="Bliss Pro Heavy" panose="02000903050000020004" pitchFamily="50" charset="0"/>
              </a:rPr>
              <a:t>PrenaTest</a:t>
            </a:r>
            <a:r>
              <a:rPr lang="en-US" sz="30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®</a:t>
            </a:r>
            <a:r>
              <a:rPr lang="ru-RU" sz="30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 с точностью 99% определяет:</a:t>
            </a:r>
            <a:endParaRPr lang="en-US" sz="3000" dirty="0">
              <a:solidFill>
                <a:srgbClr val="204F60"/>
              </a:solidFill>
              <a:latin typeface="Bliss Pro Heavy" panose="02000903050000020004" pitchFamily="50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581213" y="9397592"/>
            <a:ext cx="11204448" cy="338554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ПОЛУЧИТЕ БОЛЬШЕ ИНФОРМАЦИИ НА САЙТЕ </a:t>
            </a:r>
            <a:r>
              <a:rPr lang="en-US" sz="1600" dirty="0">
                <a:solidFill>
                  <a:srgbClr val="204F60"/>
                </a:solidFill>
                <a:latin typeface="Bliss Pro Medium" panose="02000603050000020004" pitchFamily="50" charset="0"/>
              </a:rPr>
              <a:t>PRENATEST.PRO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И ПО ТЕЛЕФОНУ 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8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800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301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-1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7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-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51</a:t>
            </a:r>
            <a:endParaRPr lang="ru-RU" sz="1600" dirty="0">
              <a:solidFill>
                <a:srgbClr val="204F60"/>
              </a:solidFill>
              <a:latin typeface="Bliss Pro Medium" panose="02000603050000020004" pitchFamily="50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558765" y="664082"/>
            <a:ext cx="3805850" cy="307777"/>
          </a:xfrm>
          <a:prstGeom prst="rect">
            <a:avLst/>
          </a:prstGeom>
        </p:spPr>
        <p:txBody>
          <a:bodyPr wrap="none" anchor="t" anchorCtr="0">
            <a:spAutoFit/>
          </a:bodyPr>
          <a:lstStyle/>
          <a:p>
            <a:r>
              <a:rPr lang="ru-RU" sz="1400" dirty="0">
                <a:solidFill>
                  <a:srgbClr val="204F60"/>
                </a:solidFill>
                <a:latin typeface="Bliss Pro Medium" panose="02000603050000020004" pitchFamily="50" charset="0"/>
              </a:rPr>
              <a:t>Тест на синдром Дауна и другие анеуплоидии</a:t>
            </a:r>
          </a:p>
        </p:txBody>
      </p:sp>
    </p:spTree>
    <p:extLst>
      <p:ext uri="{BB962C8B-B14F-4D97-AF65-F5344CB8AC3E}">
        <p14:creationId xmlns:p14="http://schemas.microsoft.com/office/powerpoint/2010/main" val="261077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Скругленный прямоугольник 69"/>
          <p:cNvSpPr/>
          <p:nvPr/>
        </p:nvSpPr>
        <p:spPr>
          <a:xfrm>
            <a:off x="731375" y="1709740"/>
            <a:ext cx="10289720" cy="221052"/>
          </a:xfrm>
          <a:prstGeom prst="roundRect">
            <a:avLst>
              <a:gd name="adj" fmla="val 50000"/>
            </a:avLst>
          </a:prstGeom>
          <a:solidFill>
            <a:srgbClr val="F9A0A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681085" y="1380865"/>
            <a:ext cx="10559622" cy="553998"/>
          </a:xfrm>
          <a:prstGeom prst="rect">
            <a:avLst/>
          </a:prstGeom>
        </p:spPr>
        <p:txBody>
          <a:bodyPr wrap="none" anchor="ctr" anchorCtr="1">
            <a:spAutoFit/>
          </a:bodyPr>
          <a:lstStyle/>
          <a:p>
            <a:r>
              <a:rPr lang="ru-RU" sz="3000" dirty="0">
                <a:solidFill>
                  <a:srgbClr val="204F60"/>
                </a:solidFill>
                <a:latin typeface="Bliss Pro Heavy" panose="02000903050000020004" pitchFamily="50" charset="0"/>
              </a:rPr>
              <a:t>Почему врачи рекомендуют </a:t>
            </a:r>
            <a:r>
              <a:rPr lang="ru-RU" sz="3000" dirty="0" err="1" smtClean="0">
                <a:solidFill>
                  <a:srgbClr val="204F60"/>
                </a:solidFill>
                <a:latin typeface="Bliss Pro Heavy" panose="02000903050000020004" pitchFamily="50" charset="0"/>
              </a:rPr>
              <a:t>PrenaTest</a:t>
            </a:r>
            <a:r>
              <a:rPr lang="ru-RU" sz="30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® </a:t>
            </a:r>
            <a:r>
              <a:rPr lang="ru-RU" sz="3000" dirty="0">
                <a:solidFill>
                  <a:srgbClr val="204F60"/>
                </a:solidFill>
                <a:latin typeface="Bliss Pro Heavy" panose="02000903050000020004" pitchFamily="50" charset="0"/>
              </a:rPr>
              <a:t>всем беременным?</a:t>
            </a:r>
          </a:p>
        </p:txBody>
      </p:sp>
      <p:sp>
        <p:nvSpPr>
          <p:cNvPr id="73" name="Прямоугольник 72">
            <a:hlinkClick r:id="rId2"/>
          </p:cNvPr>
          <p:cNvSpPr/>
          <p:nvPr/>
        </p:nvSpPr>
        <p:spPr>
          <a:xfrm>
            <a:off x="6787792" y="9291132"/>
            <a:ext cx="2140308" cy="50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4" name="Рисунок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9" y="678845"/>
            <a:ext cx="2575091" cy="56062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45" y="2673315"/>
            <a:ext cx="12702894" cy="301058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512" y="6133074"/>
            <a:ext cx="12169372" cy="301058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74" y="2861571"/>
            <a:ext cx="2616796" cy="261679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372" y="3278831"/>
            <a:ext cx="644899" cy="54652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6" y="2600584"/>
            <a:ext cx="3277347" cy="491602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8324" y="6321160"/>
            <a:ext cx="2616796" cy="2616796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155" y="6403730"/>
            <a:ext cx="3658433" cy="2438956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3296424" y="2407369"/>
            <a:ext cx="8465018" cy="412934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>
              <a:lnSpc>
                <a:spcPts val="2500"/>
              </a:lnSpc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Светлана Андреевна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Авдейчик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, </a:t>
            </a:r>
            <a:r>
              <a:rPr lang="ru-RU" sz="2400" dirty="0">
                <a:solidFill>
                  <a:srgbClr val="204F60"/>
                </a:solidFill>
                <a:latin typeface="Bliss Pro Medium" panose="02000603050000020004" pitchFamily="50" charset="0"/>
              </a:rPr>
              <a:t>врач-генетик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96424" y="5886302"/>
            <a:ext cx="8465018" cy="412934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>
              <a:lnSpc>
                <a:spcPts val="2500"/>
              </a:lnSpc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Ольга Сергеевна Балашова, </a:t>
            </a:r>
            <a:r>
              <a:rPr lang="ru-RU" sz="2400" dirty="0">
                <a:solidFill>
                  <a:srgbClr val="204F60"/>
                </a:solidFill>
                <a:latin typeface="Bliss Pro Medium" panose="02000603050000020004" pitchFamily="50" charset="0"/>
              </a:rPr>
              <a:t>врач акушер-гинеколог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211235" y="3198056"/>
            <a:ext cx="8465018" cy="2015936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>
              <a:lnSpc>
                <a:spcPts val="2500"/>
              </a:lnSpc>
            </a:pPr>
            <a:r>
              <a:rPr lang="ru-RU" sz="1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За последние полгода я столкнулась с 7 клиническими случаями, в которых беременность протекала без отклонений, были отличные показатели биохимического скрининга, однако родился ребёнок с синдромом Дауна.</a:t>
            </a:r>
          </a:p>
          <a:p>
            <a:pPr>
              <a:lnSpc>
                <a:spcPts val="2500"/>
              </a:lnSpc>
            </a:pPr>
            <a:r>
              <a:rPr lang="ru-RU" sz="1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</a:t>
            </a:r>
          </a:p>
          <a:p>
            <a:pPr>
              <a:lnSpc>
                <a:spcPts val="2500"/>
              </a:lnSpc>
            </a:pPr>
            <a:r>
              <a:rPr lang="ru-RU" sz="1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Чтобы избегать таких случаев, я рекомендую всем пациенткам проходить </a:t>
            </a:r>
            <a:r>
              <a:rPr lang="ru-RU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НИПТ </a:t>
            </a:r>
            <a:r>
              <a:rPr lang="en-US" sz="18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PrenaTest</a:t>
            </a:r>
            <a:r>
              <a:rPr lang="en-US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®</a:t>
            </a:r>
            <a:r>
              <a:rPr lang="ru-RU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.</a:t>
            </a:r>
            <a:endParaRPr lang="ru-RU" sz="1800" i="1" dirty="0">
              <a:solidFill>
                <a:srgbClr val="204F60"/>
              </a:solidFill>
              <a:latin typeface="Bliss Pro Medium" panose="02000603050000020004" pitchFamily="50" charset="0"/>
            </a:endParaRP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561" y="6718635"/>
            <a:ext cx="644899" cy="546525"/>
          </a:xfrm>
          <a:prstGeom prst="rect">
            <a:avLst/>
          </a:prstGeom>
        </p:spPr>
      </p:pic>
      <p:sp>
        <p:nvSpPr>
          <p:cNvPr id="49" name="Прямоугольник 48"/>
          <p:cNvSpPr/>
          <p:nvPr/>
        </p:nvSpPr>
        <p:spPr>
          <a:xfrm>
            <a:off x="3296424" y="6637860"/>
            <a:ext cx="7421900" cy="2015936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18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PrenaTest</a:t>
            </a:r>
            <a:r>
              <a:rPr lang="en-US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® </a:t>
            </a:r>
            <a:r>
              <a:rPr lang="ru-RU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по праву можно считать лучшим вариантом из всех НИПТ, представленных на рынке.</a:t>
            </a:r>
            <a:endParaRPr lang="ru-RU" sz="1800" i="1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  <a:p>
            <a:pPr>
              <a:lnSpc>
                <a:spcPts val="2500"/>
              </a:lnSpc>
            </a:pPr>
            <a:r>
              <a:rPr lang="ru-RU" sz="1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</a:t>
            </a:r>
          </a:p>
          <a:p>
            <a:pPr>
              <a:lnSpc>
                <a:spcPts val="2500"/>
              </a:lnSpc>
            </a:pPr>
            <a:r>
              <a:rPr lang="ru-RU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Возможность заказать только определение синдрома Дауна без других хромосомных нарушений делает тест доступней для пациенток. Я рекомендую эту опцию не только группе риска, а всем беременным.</a:t>
            </a:r>
            <a:endParaRPr lang="ru-RU" sz="1800" i="1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682" y="692410"/>
            <a:ext cx="50812" cy="215949"/>
          </a:xfrm>
          <a:prstGeom prst="rect">
            <a:avLst/>
          </a:prstGeom>
        </p:spPr>
      </p:pic>
      <p:sp>
        <p:nvSpPr>
          <p:cNvPr id="51" name="Прямоугольник 50"/>
          <p:cNvSpPr/>
          <p:nvPr/>
        </p:nvSpPr>
        <p:spPr>
          <a:xfrm>
            <a:off x="3558765" y="664082"/>
            <a:ext cx="3805850" cy="307777"/>
          </a:xfrm>
          <a:prstGeom prst="rect">
            <a:avLst/>
          </a:prstGeom>
        </p:spPr>
        <p:txBody>
          <a:bodyPr wrap="none" anchor="t" anchorCtr="0">
            <a:spAutoFit/>
          </a:bodyPr>
          <a:lstStyle/>
          <a:p>
            <a:r>
              <a:rPr lang="ru-RU" sz="1400" dirty="0">
                <a:solidFill>
                  <a:srgbClr val="204F60"/>
                </a:solidFill>
                <a:latin typeface="Bliss Pro Medium" panose="02000603050000020004" pitchFamily="50" charset="0"/>
              </a:rPr>
              <a:t>Тест на синдром Дауна и другие анеуплоидии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81213" y="9397592"/>
            <a:ext cx="11204448" cy="338554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ПОЛУЧИТЕ БОЛЬШЕ ИНФОРМАЦИИ НА САЙТЕ </a:t>
            </a:r>
            <a:r>
              <a:rPr lang="en-US" sz="1600" dirty="0">
                <a:solidFill>
                  <a:srgbClr val="204F60"/>
                </a:solidFill>
                <a:latin typeface="Bliss Pro Medium" panose="02000603050000020004" pitchFamily="50" charset="0"/>
              </a:rPr>
              <a:t>PRENATEST.PRO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И ПО ТЕЛЕФОНУ 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8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800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301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-1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7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-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51</a:t>
            </a:r>
            <a:endParaRPr lang="ru-RU" sz="1600" dirty="0">
              <a:solidFill>
                <a:srgbClr val="204F60"/>
              </a:solidFill>
              <a:latin typeface="Bliss Pro Medium" panose="0200060305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5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вал 25"/>
          <p:cNvSpPr/>
          <p:nvPr/>
        </p:nvSpPr>
        <p:spPr>
          <a:xfrm>
            <a:off x="8345638" y="5590010"/>
            <a:ext cx="1536700" cy="1536700"/>
          </a:xfrm>
          <a:prstGeom prst="ellipse">
            <a:avLst/>
          </a:prstGeom>
          <a:solidFill>
            <a:srgbClr val="68BEDE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348770" y="3286222"/>
            <a:ext cx="1536700" cy="1536700"/>
          </a:xfrm>
          <a:prstGeom prst="ellipse">
            <a:avLst/>
          </a:prstGeom>
          <a:solidFill>
            <a:srgbClr val="68BEDE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9939676" y="3286222"/>
            <a:ext cx="1536700" cy="1536700"/>
          </a:xfrm>
          <a:prstGeom prst="ellipse">
            <a:avLst/>
          </a:prstGeom>
          <a:solidFill>
            <a:srgbClr val="68BEDE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700876" y="3286222"/>
            <a:ext cx="1536700" cy="1536700"/>
          </a:xfrm>
          <a:prstGeom prst="ellipse">
            <a:avLst/>
          </a:prstGeom>
          <a:solidFill>
            <a:srgbClr val="68BEDE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965668" y="5676774"/>
            <a:ext cx="1536700" cy="1536700"/>
          </a:xfrm>
          <a:prstGeom prst="ellipse">
            <a:avLst/>
          </a:prstGeom>
          <a:solidFill>
            <a:srgbClr val="68BEDE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94564" y="3731406"/>
            <a:ext cx="2590792" cy="646331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Roche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Lightcycler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</a:t>
            </a:r>
          </a:p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480 II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8098" y="1679809"/>
            <a:ext cx="4610558" cy="969496"/>
          </a:xfrm>
          <a:prstGeom prst="rect">
            <a:avLst/>
          </a:prstGeom>
        </p:spPr>
        <p:txBody>
          <a:bodyPr wrap="none" anchor="ctr" anchorCtr="1">
            <a:spAutoFit/>
          </a:bodyPr>
          <a:lstStyle/>
          <a:p>
            <a:pPr algn="ctr"/>
            <a:r>
              <a:rPr lang="ru-RU" sz="57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Лаборатория</a:t>
            </a:r>
            <a:endParaRPr lang="ru-RU" sz="5700" dirty="0">
              <a:solidFill>
                <a:srgbClr val="204F60"/>
              </a:solidFill>
              <a:latin typeface="Bliss Pro Heavy" panose="02000903050000020004" pitchFamily="50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64" y="3343210"/>
            <a:ext cx="1422724" cy="14227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406" y="3343210"/>
            <a:ext cx="1435427" cy="14227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664" y="3343210"/>
            <a:ext cx="1422724" cy="142272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304" y="5733762"/>
            <a:ext cx="1435427" cy="142272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300" y="5646998"/>
            <a:ext cx="1651376" cy="1422724"/>
          </a:xfrm>
          <a:prstGeom prst="rect">
            <a:avLst/>
          </a:prstGeom>
        </p:spPr>
      </p:pic>
      <p:sp>
        <p:nvSpPr>
          <p:cNvPr id="31" name="Прямоугольник 30"/>
          <p:cNvSpPr/>
          <p:nvPr/>
        </p:nvSpPr>
        <p:spPr>
          <a:xfrm>
            <a:off x="6942458" y="3592907"/>
            <a:ext cx="2590792" cy="92333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Applied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Biosystems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</a:t>
            </a:r>
          </a:p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3500 Genetic </a:t>
            </a:r>
          </a:p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Analyzer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1533364" y="3685240"/>
            <a:ext cx="2590792" cy="369332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SureCycler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8800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559356" y="5970990"/>
            <a:ext cx="2590792" cy="92333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Advanced Analytical </a:t>
            </a:r>
          </a:p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Technologies </a:t>
            </a:r>
          </a:p>
          <a:p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Fragment Analyzer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9939326" y="5976559"/>
            <a:ext cx="2590792" cy="369332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Illumina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MiSeq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</p:txBody>
      </p:sp>
      <p:pic>
        <p:nvPicPr>
          <p:cNvPr id="36" name="Рисунок 35">
            <a:hlinkClick r:id="rId7"/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" t="60449" r="2140" b="17947"/>
          <a:stretch/>
        </p:blipFill>
        <p:spPr>
          <a:xfrm>
            <a:off x="0" y="8064729"/>
            <a:ext cx="14366875" cy="2093684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1974622" y="8831817"/>
            <a:ext cx="10417629" cy="55399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ru-RU" sz="3000" u="sng" dirty="0" smtClean="0">
                <a:solidFill>
                  <a:schemeClr val="bg1"/>
                </a:solidFill>
                <a:latin typeface="Bliss Pro Heavy" panose="02000903050000020004" pitchFamily="50" charset="0"/>
              </a:rPr>
              <a:t>Посетите виртуальную экскурсию по лаборатории в 360°</a:t>
            </a:r>
            <a:endParaRPr lang="ru-RU" sz="3000" u="sng" dirty="0">
              <a:solidFill>
                <a:schemeClr val="bg1"/>
              </a:solidFill>
              <a:latin typeface="Bliss Pro Heavy" panose="02000903050000020004" pitchFamily="50" charset="0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9" y="678845"/>
            <a:ext cx="2575091" cy="56062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682" y="692410"/>
            <a:ext cx="50812" cy="215949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3558765" y="664082"/>
            <a:ext cx="2969083" cy="307777"/>
          </a:xfrm>
          <a:prstGeom prst="rect">
            <a:avLst/>
          </a:prstGeom>
        </p:spPr>
        <p:txBody>
          <a:bodyPr wrap="none" anchor="t" anchorCtr="0">
            <a:spAutoFit/>
          </a:bodyPr>
          <a:lstStyle/>
          <a:p>
            <a:r>
              <a:rPr lang="ru-RU" sz="1400" dirty="0" err="1" smtClean="0">
                <a:solidFill>
                  <a:srgbClr val="204F60"/>
                </a:solidFill>
                <a:latin typeface="Bliss Pro Medium" panose="02000603050000020004" pitchFamily="50" charset="0"/>
              </a:rPr>
              <a:t>Неинвазивные</a:t>
            </a:r>
            <a:r>
              <a:rPr lang="ru-RU" sz="14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</a:t>
            </a:r>
            <a:r>
              <a:rPr lang="ru-RU" sz="1400" dirty="0" err="1" smtClean="0">
                <a:solidFill>
                  <a:srgbClr val="204F60"/>
                </a:solidFill>
                <a:latin typeface="Bliss Pro Medium" panose="02000603050000020004" pitchFamily="50" charset="0"/>
              </a:rPr>
              <a:t>пренатальные</a:t>
            </a:r>
            <a:r>
              <a:rPr lang="ru-RU" sz="14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тесты</a:t>
            </a:r>
            <a:endParaRPr lang="ru-RU" sz="1400" dirty="0">
              <a:solidFill>
                <a:srgbClr val="204F60"/>
              </a:solidFill>
              <a:latin typeface="Bliss Pro Medium" panose="0200060305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70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84619" y="3213804"/>
            <a:ext cx="5311431" cy="304698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Основана в 2013 году</a:t>
            </a:r>
          </a:p>
          <a:p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Предоставляем услуги ДНК-тестов </a:t>
            </a:r>
          </a:p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крупнейшим сетевым лабораториям </a:t>
            </a:r>
          </a:p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на территории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СНГ</a:t>
            </a:r>
          </a:p>
          <a:p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Bliss Pro Medium" panose="02000603050000020004" pitchFamily="50" charset="0"/>
            </a:endParaRPr>
          </a:p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Партнер телевизионных каналов </a:t>
            </a:r>
          </a:p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(1 канал, НТВ, Россия 1, Звезда и т.д.)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01509" y="1679809"/>
            <a:ext cx="4206601" cy="969496"/>
          </a:xfrm>
          <a:prstGeom prst="rect">
            <a:avLst/>
          </a:prstGeom>
        </p:spPr>
        <p:txBody>
          <a:bodyPr wrap="none" anchor="ctr" anchorCtr="1">
            <a:spAutoFit/>
          </a:bodyPr>
          <a:lstStyle/>
          <a:p>
            <a:pPr algn="ctr"/>
            <a:r>
              <a:rPr lang="ru-RU" sz="57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О компании</a:t>
            </a:r>
            <a:endParaRPr lang="ru-RU" sz="5700" dirty="0">
              <a:solidFill>
                <a:srgbClr val="204F60"/>
              </a:solidFill>
              <a:latin typeface="Bliss Pro Heavy" panose="02000903050000020004" pitchFamily="50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97" y="3382214"/>
            <a:ext cx="165138" cy="16513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97" y="4104752"/>
            <a:ext cx="165138" cy="16513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97" y="5565548"/>
            <a:ext cx="165138" cy="165138"/>
          </a:xfrm>
          <a:prstGeom prst="rect">
            <a:avLst/>
          </a:prstGeom>
        </p:spPr>
      </p:pic>
      <p:sp>
        <p:nvSpPr>
          <p:cNvPr id="26" name="Прямоугольник 25">
            <a:hlinkClick r:id="rId3"/>
          </p:cNvPr>
          <p:cNvSpPr/>
          <p:nvPr/>
        </p:nvSpPr>
        <p:spPr>
          <a:xfrm>
            <a:off x="6787792" y="9291132"/>
            <a:ext cx="2140308" cy="507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09" y="678845"/>
            <a:ext cx="2575091" cy="560629"/>
          </a:xfrm>
          <a:prstGeom prst="rect">
            <a:avLst/>
          </a:prstGeom>
        </p:spPr>
      </p:pic>
      <p:sp>
        <p:nvSpPr>
          <p:cNvPr id="19" name="Скругленный прямоугольник 18"/>
          <p:cNvSpPr/>
          <p:nvPr/>
        </p:nvSpPr>
        <p:spPr>
          <a:xfrm>
            <a:off x="8153400" y="2177546"/>
            <a:ext cx="5668418" cy="1494822"/>
          </a:xfrm>
          <a:prstGeom prst="roundRect">
            <a:avLst>
              <a:gd name="adj" fmla="val 50000"/>
            </a:avLst>
          </a:prstGeom>
          <a:solidFill>
            <a:srgbClr val="68BDDD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9021884" y="2351291"/>
            <a:ext cx="3931451" cy="661720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3700" dirty="0" smtClean="0">
                <a:solidFill>
                  <a:srgbClr val="204F60"/>
                </a:solidFill>
                <a:latin typeface="Bliss Pro Heavy" panose="02000903050000020004" pitchFamily="50" charset="0"/>
              </a:rPr>
              <a:t>&gt;3 000</a:t>
            </a:r>
            <a:endParaRPr lang="ru-RU" sz="3700" dirty="0">
              <a:solidFill>
                <a:srgbClr val="204F60"/>
              </a:solidFill>
              <a:latin typeface="Bliss Pro Heavy" panose="02000903050000020004" pitchFamily="50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735468" y="3000925"/>
            <a:ext cx="4504282" cy="42575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ru-RU" sz="2400" dirty="0">
                <a:solidFill>
                  <a:schemeClr val="bg1"/>
                </a:solidFill>
                <a:latin typeface="Bliss Pro Medium" panose="02000603050000020004" pitchFamily="50" charset="0"/>
              </a:rPr>
              <a:t>анализов в месяц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153400" y="6129044"/>
            <a:ext cx="5668418" cy="1853148"/>
          </a:xfrm>
          <a:prstGeom prst="roundRect">
            <a:avLst>
              <a:gd name="adj" fmla="val 50000"/>
            </a:avLst>
          </a:prstGeom>
          <a:solidFill>
            <a:srgbClr val="68BDDD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9021884" y="6267746"/>
            <a:ext cx="3931451" cy="661720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3700" dirty="0">
                <a:solidFill>
                  <a:srgbClr val="204F60"/>
                </a:solidFill>
                <a:latin typeface="Bliss Pro Heavy" panose="02000903050000020004" pitchFamily="50" charset="0"/>
              </a:rPr>
              <a:t>&gt;700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8735468" y="6929466"/>
            <a:ext cx="4504282" cy="759182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ru-RU" sz="2400" dirty="0">
                <a:solidFill>
                  <a:schemeClr val="bg1"/>
                </a:solidFill>
                <a:latin typeface="Bliss Pro Medium" panose="02000603050000020004" pitchFamily="50" charset="0"/>
              </a:rPr>
              <a:t>представителей в России,</a:t>
            </a:r>
          </a:p>
          <a:p>
            <a:pPr algn="ctr">
              <a:lnSpc>
                <a:spcPts val="2600"/>
              </a:lnSpc>
            </a:pPr>
            <a:r>
              <a:rPr lang="ru-RU" sz="2400" dirty="0">
                <a:solidFill>
                  <a:schemeClr val="bg1"/>
                </a:solidFill>
                <a:latin typeface="Bliss Pro Medium" panose="02000603050000020004" pitchFamily="50" charset="0"/>
              </a:rPr>
              <a:t>Беларуси, Казахстане, Украине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153400" y="4153295"/>
            <a:ext cx="5668418" cy="1494822"/>
          </a:xfrm>
          <a:prstGeom prst="roundRect">
            <a:avLst>
              <a:gd name="adj" fmla="val 50000"/>
            </a:avLst>
          </a:prstGeom>
          <a:solidFill>
            <a:srgbClr val="68BDDD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9021884" y="4327040"/>
            <a:ext cx="3931451" cy="661720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3700" dirty="0">
                <a:solidFill>
                  <a:srgbClr val="204F60"/>
                </a:solidFill>
                <a:latin typeface="Bliss Pro Heavy" panose="02000903050000020004" pitchFamily="50" charset="0"/>
              </a:rPr>
              <a:t>&gt;1 500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735468" y="4976674"/>
            <a:ext cx="4504282" cy="425758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ru-RU" sz="2400" dirty="0">
                <a:solidFill>
                  <a:schemeClr val="bg1"/>
                </a:solidFill>
                <a:latin typeface="Bliss Pro Medium" panose="02000603050000020004" pitchFamily="50" charset="0"/>
              </a:rPr>
              <a:t>точек приема биоматериала</a:t>
            </a:r>
          </a:p>
        </p:txBody>
      </p:sp>
      <p:sp>
        <p:nvSpPr>
          <p:cNvPr id="36" name="Овал 35"/>
          <p:cNvSpPr/>
          <p:nvPr/>
        </p:nvSpPr>
        <p:spPr>
          <a:xfrm>
            <a:off x="1048955" y="6896417"/>
            <a:ext cx="972000" cy="97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576817" y="6908965"/>
            <a:ext cx="972000" cy="97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104679" y="6896417"/>
            <a:ext cx="3233677" cy="9769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27000" sx="101000" sy="101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879" y="7147258"/>
            <a:ext cx="2083275" cy="495413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310" y="7147258"/>
            <a:ext cx="495413" cy="495413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056" y="7134710"/>
            <a:ext cx="533522" cy="495413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682" y="692410"/>
            <a:ext cx="50812" cy="215949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3558765" y="664082"/>
            <a:ext cx="2969083" cy="307777"/>
          </a:xfrm>
          <a:prstGeom prst="rect">
            <a:avLst/>
          </a:prstGeom>
        </p:spPr>
        <p:txBody>
          <a:bodyPr wrap="none" anchor="t" anchorCtr="0">
            <a:spAutoFit/>
          </a:bodyPr>
          <a:lstStyle/>
          <a:p>
            <a:r>
              <a:rPr lang="ru-RU" sz="1400" dirty="0" err="1" smtClean="0">
                <a:solidFill>
                  <a:srgbClr val="204F60"/>
                </a:solidFill>
                <a:latin typeface="Bliss Pro Medium" panose="02000603050000020004" pitchFamily="50" charset="0"/>
              </a:rPr>
              <a:t>Неинвазивные</a:t>
            </a:r>
            <a:r>
              <a:rPr lang="ru-RU" sz="14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</a:t>
            </a:r>
            <a:r>
              <a:rPr lang="ru-RU" sz="1400" dirty="0" err="1" smtClean="0">
                <a:solidFill>
                  <a:srgbClr val="204F60"/>
                </a:solidFill>
                <a:latin typeface="Bliss Pro Medium" panose="02000603050000020004" pitchFamily="50" charset="0"/>
              </a:rPr>
              <a:t>пренатальные</a:t>
            </a:r>
            <a:r>
              <a:rPr lang="ru-RU" sz="14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тесты</a:t>
            </a:r>
            <a:endParaRPr lang="ru-RU" sz="1400" dirty="0">
              <a:solidFill>
                <a:srgbClr val="204F60"/>
              </a:solidFill>
              <a:latin typeface="Bliss Pro Medium" panose="02000603050000020004" pitchFamily="50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581213" y="9397592"/>
            <a:ext cx="11204448" cy="338554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ПОЛУЧИТЕ БОЛЬШЕ ИНФОРМАЦИИ НА САЙТЕ </a:t>
            </a:r>
            <a:r>
              <a:rPr lang="en-US" sz="1600" dirty="0">
                <a:solidFill>
                  <a:srgbClr val="204F60"/>
                </a:solidFill>
                <a:latin typeface="Bliss Pro Medium" panose="02000603050000020004" pitchFamily="50" charset="0"/>
              </a:rPr>
              <a:t>PRENATEST.PRO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liss Pro Medium" panose="02000603050000020004" pitchFamily="50" charset="0"/>
              </a:rPr>
              <a:t> 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liss Pro Medium" panose="02000603050000020004" pitchFamily="50" charset="0"/>
              </a:rPr>
              <a:t>И ПО ТЕЛЕФОНУ 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8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800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 301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-1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7</a:t>
            </a:r>
            <a:r>
              <a:rPr lang="en-US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-</a:t>
            </a:r>
            <a:r>
              <a:rPr lang="ru-RU" sz="1600" dirty="0" smtClean="0">
                <a:solidFill>
                  <a:srgbClr val="204F60"/>
                </a:solidFill>
                <a:latin typeface="Bliss Pro Medium" panose="02000603050000020004" pitchFamily="50" charset="0"/>
              </a:rPr>
              <a:t>51</a:t>
            </a:r>
            <a:endParaRPr lang="ru-RU" sz="1600" dirty="0">
              <a:solidFill>
                <a:srgbClr val="204F60"/>
              </a:solidFill>
              <a:latin typeface="Bliss Pro Medium" panose="0200060305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63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3850</TotalTime>
  <Words>719</Words>
  <Application>Microsoft Office PowerPoint</Application>
  <PresentationFormat>Произвольный</PresentationFormat>
  <Paragraphs>136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Bliss Pro</vt:lpstr>
      <vt:lpstr>Bliss Pro Heavy</vt:lpstr>
      <vt:lpstr>Bliss Pro Medium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Тверь</dc:creator>
  <cp:lastModifiedBy>Пользователь Windows</cp:lastModifiedBy>
  <cp:revision>114</cp:revision>
  <dcterms:created xsi:type="dcterms:W3CDTF">2017-06-30T22:08:32Z</dcterms:created>
  <dcterms:modified xsi:type="dcterms:W3CDTF">2017-09-11T13:10:36Z</dcterms:modified>
</cp:coreProperties>
</file>